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3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86" r:id="rId11"/>
    <p:sldId id="267" r:id="rId12"/>
    <p:sldId id="290" r:id="rId13"/>
    <p:sldId id="268" r:id="rId14"/>
    <p:sldId id="288" r:id="rId15"/>
    <p:sldId id="285" r:id="rId16"/>
    <p:sldId id="270" r:id="rId17"/>
    <p:sldId id="271" r:id="rId18"/>
    <p:sldId id="273" r:id="rId19"/>
    <p:sldId id="291" r:id="rId20"/>
    <p:sldId id="277" r:id="rId21"/>
    <p:sldId id="287" r:id="rId22"/>
    <p:sldId id="275" r:id="rId23"/>
    <p:sldId id="276" r:id="rId24"/>
    <p:sldId id="284" r:id="rId25"/>
    <p:sldId id="279" r:id="rId26"/>
    <p:sldId id="280" r:id="rId27"/>
    <p:sldId id="281" r:id="rId28"/>
    <p:sldId id="282" r:id="rId29"/>
    <p:sldId id="283" r:id="rId30"/>
    <p:sldId id="28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C9D"/>
    <a:srgbClr val="6B0846"/>
    <a:srgbClr val="C746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54"/>
    <p:restoredTop sz="94694"/>
  </p:normalViewPr>
  <p:slideViewPr>
    <p:cSldViewPr snapToGrid="0" snapToObjects="1">
      <p:cViewPr varScale="1">
        <p:scale>
          <a:sx n="120" d="100"/>
          <a:sy n="120" d="100"/>
        </p:scale>
        <p:origin x="8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B84FD1-BC90-108C-82D9-E0E9CAD715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4797A5-FB7A-C476-4572-48380BC2AFA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0775E7-7936-4A4C-8886-E2AEA7B44F4D}" type="datetimeFigureOut">
              <a:rPr lang="en-US" smtClean="0"/>
              <a:t>9/26/23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61B370-BBAD-8E2E-20F2-BB46C263E7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DB4C91-7727-A237-4939-18E6ADAF77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7ECC0-A5E4-E442-8340-4FF9E5D85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7594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graphic design, graphics&#10;&#10;Description automatically generated">
            <a:extLst>
              <a:ext uri="{FF2B5EF4-FFF2-40B4-BE49-F238E27FC236}">
                <a16:creationId xmlns:a16="http://schemas.microsoft.com/office/drawing/2014/main" id="{ACB38727-B49C-D159-9BC3-ABB7EFDF44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09" y="0"/>
            <a:ext cx="12184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39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47A66-C88D-BC41-AF2A-C7EF18311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6AF67-140E-4F4B-9967-B2ABE5506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77706-4CDE-2F47-B3B6-32941E4BB4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6E5F8F-5A8E-1842-BFDB-7266F8F6F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97D77D-113D-E543-B73A-6171923F5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5C94A-858C-D545-9D1B-DBB397BFB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3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23D54-FF23-DC43-BDC1-7C9CB291E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41C84B-EB95-504C-BA13-9C91D5B99F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407B5-E07B-A34C-BE41-BDB7E9CCE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9D598-F34F-974C-9BED-70D728FE1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4C315E-7554-6248-82BB-A1F3479AA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92A2A-9484-704F-8448-BEC2E5416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86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AD25D-D4D9-9B49-BCF4-BED67C0B6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A1B320-757B-9E4C-80EE-50CA31AB33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923A0-C47D-CF4A-9BFD-CE852F56A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19C6B-09CC-5140-8A0D-050AFDB74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69FE6-C499-6545-97CB-807D22E77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583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C6150A-49A0-A94E-8261-45284D2C29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6B609-CF01-9E40-8034-0330CF3625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8B4FA-5A83-C04F-9F30-EC585173B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3588A-3217-6446-8535-3F1E4CC70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3105A-F15E-1E49-9383-E6E4AE210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57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font, graphic design&#10;&#10;Description automatically generated">
            <a:extLst>
              <a:ext uri="{FF2B5EF4-FFF2-40B4-BE49-F238E27FC236}">
                <a16:creationId xmlns:a16="http://schemas.microsoft.com/office/drawing/2014/main" id="{45419C14-E5D6-5CA3-227A-A87195012C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09" y="0"/>
            <a:ext cx="12184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BA4C8C59-7E73-C444-B318-3209F66353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4355" y="69574"/>
            <a:ext cx="1003088" cy="884078"/>
          </a:xfrm>
          <a:prstGeom prst="rect">
            <a:avLst/>
          </a:prstGeom>
        </p:spPr>
      </p:pic>
      <p:pic>
        <p:nvPicPr>
          <p:cNvPr id="2" name="Picture 1" descr="A picture containing screenshot, text, rectangle, design&#10;&#10;Description automatically generated">
            <a:extLst>
              <a:ext uri="{FF2B5EF4-FFF2-40B4-BE49-F238E27FC236}">
                <a16:creationId xmlns:a16="http://schemas.microsoft.com/office/drawing/2014/main" id="{64FD727C-8E7C-8F43-54BF-D3D1FDC4FE9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10" y="0"/>
            <a:ext cx="12188190" cy="686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98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BA4C8C59-7E73-C444-B318-3209F66353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4355" y="69574"/>
            <a:ext cx="1003088" cy="88407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AFB29C0-08AA-9717-E338-422C7B802E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65296" y="154610"/>
            <a:ext cx="1444210" cy="89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97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3EC30-1EC6-0B45-886D-C54A28927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15AA9-E6D5-EB42-856D-D7F76E3DB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8C696-DB20-FE4E-BCA3-1E6D04DD7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BA9E8-6E9D-2643-BAC0-4C3A0DBB6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8B959-CE0A-9349-967C-65E9C9F16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58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2ABB8-9D88-6C41-80C4-559374A5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BBA06-00D4-984C-9728-9FBA0B5CAF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9369E2-743F-AE40-A501-4B413DA75D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7D002-7625-6C4D-A611-B3EF8178D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A28119-6209-3A42-9367-80745DEF7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714B60-64E5-D846-B4FA-C59A5F5F1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68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BF89B-CAA8-184C-9E27-A0BB1C7A7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8CDBD-425F-7A41-AD72-962CF2735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F23AAB-EA6F-564F-8EE2-D4C84F834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38FEF2-00C2-4144-B776-C071AD79DE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B557D1-2C72-E841-BF8D-F83754B46F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29C822-3D0C-0041-8C68-A647AAA81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117E9E-998E-C548-B640-68001DB4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F30649-9254-4D43-A6A1-96BF95619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99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B057D-5C2F-7F42-AE47-35F4172F7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226243-985E-4A42-A8E6-775F0BC54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5F59E0-176C-0645-BBB0-A001D77A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8BB6A-917E-7C4C-BF10-8C88D5FE2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55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43D1EE-4C18-D64D-AF72-D384686F4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24635D-A243-9C46-A344-A23C5578B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4CF0D-459F-C340-99B0-DA3FEF855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97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C480CF-C0EE-5943-BFB9-C1638E116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0343D-9B93-C141-A537-E7FE8084E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F46F0-409C-3E4E-BF8B-968079EE8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1F604-BC3A-7249-8689-657AF7B88D6C}" type="datetimeFigureOut">
              <a:rPr lang="en-US" smtClean="0"/>
              <a:t>9/26/23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961B1-7C55-0C45-8BAC-6372BEDFAC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D276A-E708-6147-A1E3-375C693EDC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5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kccncosschn2023.sched.com/?iframe=yes&amp;w=100%25&amp;sidebar=yes&amp;bg=no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4723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ED6D2774-5448-20D8-71EE-2BFE6CF069A2}"/>
              </a:ext>
            </a:extLst>
          </p:cNvPr>
          <p:cNvSpPr/>
          <p:nvPr/>
        </p:nvSpPr>
        <p:spPr>
          <a:xfrm>
            <a:off x="1157681" y="1591540"/>
            <a:ext cx="4990452" cy="486694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7EDF5F-B557-6BE2-21CD-B054035CAB2D}"/>
              </a:ext>
            </a:extLst>
          </p:cNvPr>
          <p:cNvSpPr txBox="1">
            <a:spLocks/>
          </p:cNvSpPr>
          <p:nvPr/>
        </p:nvSpPr>
        <p:spPr>
          <a:xfrm>
            <a:off x="0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Simple, Standard API Definition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E9BC620-0032-62D6-FEEC-60E83D015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451" y="1001250"/>
            <a:ext cx="3330167" cy="585675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C53EE50-B70A-14DA-6D87-E0DCE19F16E9}"/>
              </a:ext>
            </a:extLst>
          </p:cNvPr>
          <p:cNvSpPr txBox="1"/>
          <p:nvPr/>
        </p:nvSpPr>
        <p:spPr>
          <a:xfrm>
            <a:off x="1386573" y="1664478"/>
            <a:ext cx="4761560" cy="4794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Associated Workload: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Bypassed, only name</a:t>
            </a:r>
            <a:r>
              <a:rPr kumimoji="1"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index</a:t>
            </a:r>
            <a:endParaRPr kumimoji="1" lang="en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Deployment/</a:t>
            </a:r>
            <a:r>
              <a:rPr kumimoji="1" lang="en" altLang="zh-CN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StatefulSet</a:t>
            </a:r>
            <a:r>
              <a:rPr kumimoji="1" lang="en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en" altLang="zh-CN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CloneSet</a:t>
            </a:r>
            <a:r>
              <a:rPr kumimoji="1" lang="en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/Ad </a:t>
            </a:r>
            <a:r>
              <a:rPr kumimoji="1" lang="en" altLang="zh-CN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DaemonSet</a:t>
            </a:r>
            <a:endParaRPr kumimoji="1" lang="en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Progressive</a:t>
            </a:r>
            <a:r>
              <a:rPr kumimoji="1"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Delivery: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Multiple batch definition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 header, cookies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Anded</a:t>
            </a:r>
            <a:r>
              <a:rPr kumimoji="1"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kumimoji="1" lang="en-US" altLang="zh-CN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Ored</a:t>
            </a:r>
            <a:endParaRPr kumimoji="1"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Exact, Regular Expression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Manual confirmation, Automated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Traffic Weight, Replicas of new version pods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Associated Network Provider: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Bypassed, only name index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Ingress, Gateway API</a:t>
            </a:r>
            <a:endParaRPr kumimoji="1"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FF88C647-6EFF-9FC8-019E-646F89B7DCD0}"/>
              </a:ext>
            </a:extLst>
          </p:cNvPr>
          <p:cNvCxnSpPr>
            <a:cxnSpLocks/>
          </p:cNvCxnSpPr>
          <p:nvPr/>
        </p:nvCxnSpPr>
        <p:spPr>
          <a:xfrm flipV="1">
            <a:off x="6148133" y="2059497"/>
            <a:ext cx="1019996" cy="96474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28749C65-011A-A8AF-AEC9-A80635CC407A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6148133" y="4061481"/>
            <a:ext cx="943496" cy="94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左大括号 14">
            <a:extLst>
              <a:ext uri="{FF2B5EF4-FFF2-40B4-BE49-F238E27FC236}">
                <a16:creationId xmlns:a16="http://schemas.microsoft.com/office/drawing/2014/main" id="{5FD09974-CE17-918C-43F0-53C54E1AE289}"/>
              </a:ext>
            </a:extLst>
          </p:cNvPr>
          <p:cNvSpPr/>
          <p:nvPr/>
        </p:nvSpPr>
        <p:spPr>
          <a:xfrm>
            <a:off x="7168129" y="1753299"/>
            <a:ext cx="243281" cy="61239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左大括号 16">
            <a:extLst>
              <a:ext uri="{FF2B5EF4-FFF2-40B4-BE49-F238E27FC236}">
                <a16:creationId xmlns:a16="http://schemas.microsoft.com/office/drawing/2014/main" id="{FD6EBCB5-EA45-3ED6-0BF3-AE0433216FFE}"/>
              </a:ext>
            </a:extLst>
          </p:cNvPr>
          <p:cNvSpPr/>
          <p:nvPr/>
        </p:nvSpPr>
        <p:spPr>
          <a:xfrm>
            <a:off x="7091629" y="2620773"/>
            <a:ext cx="277101" cy="307037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B17290DF-D176-AD6F-3A30-27A66C0EC031}"/>
              </a:ext>
            </a:extLst>
          </p:cNvPr>
          <p:cNvCxnSpPr/>
          <p:nvPr/>
        </p:nvCxnSpPr>
        <p:spPr>
          <a:xfrm>
            <a:off x="1140903" y="2690498"/>
            <a:ext cx="500723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2D35DBB2-536E-AD6D-07AE-C06CC2CAE36A}"/>
              </a:ext>
            </a:extLst>
          </p:cNvPr>
          <p:cNvCxnSpPr/>
          <p:nvPr/>
        </p:nvCxnSpPr>
        <p:spPr>
          <a:xfrm>
            <a:off x="1140903" y="5342817"/>
            <a:ext cx="500723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9" name="左大括号 28">
            <a:extLst>
              <a:ext uri="{FF2B5EF4-FFF2-40B4-BE49-F238E27FC236}">
                <a16:creationId xmlns:a16="http://schemas.microsoft.com/office/drawing/2014/main" id="{D3CCE8E3-AE1D-4976-27E6-720D691EA23F}"/>
              </a:ext>
            </a:extLst>
          </p:cNvPr>
          <p:cNvSpPr/>
          <p:nvPr/>
        </p:nvSpPr>
        <p:spPr>
          <a:xfrm>
            <a:off x="7108538" y="5846086"/>
            <a:ext cx="243281" cy="89027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C7B852C6-B839-AE12-B41F-CE6EBB96A51B}"/>
              </a:ext>
            </a:extLst>
          </p:cNvPr>
          <p:cNvCxnSpPr>
            <a:cxnSpLocks/>
          </p:cNvCxnSpPr>
          <p:nvPr/>
        </p:nvCxnSpPr>
        <p:spPr>
          <a:xfrm>
            <a:off x="6148133" y="5946222"/>
            <a:ext cx="960405" cy="353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952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C2E1E-BAE9-BA9D-7A3F-EF1D49011FB9}"/>
              </a:ext>
            </a:extLst>
          </p:cNvPr>
          <p:cNvSpPr txBox="1">
            <a:spLocks/>
          </p:cNvSpPr>
          <p:nvPr/>
        </p:nvSpPr>
        <p:spPr>
          <a:xfrm>
            <a:off x="0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A Flexible and Pluggable Framework for Progressive Delivery</a:t>
            </a:r>
            <a:endParaRPr lang="en-US" sz="4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D4F7873-15A0-8103-CC64-3F321144CE35}"/>
              </a:ext>
            </a:extLst>
          </p:cNvPr>
          <p:cNvSpPr/>
          <p:nvPr/>
        </p:nvSpPr>
        <p:spPr>
          <a:xfrm>
            <a:off x="1137941" y="1516616"/>
            <a:ext cx="2437396" cy="53682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Helm/OAM/Argo/</a:t>
            </a:r>
            <a:r>
              <a:rPr kumimoji="1" lang="en-US" altLang="zh-CN" sz="1200" b="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Paas</a:t>
            </a:r>
            <a:endParaRPr kumimoji="1" lang="zh-CN" altLang="en-US" sz="12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A078DC6-67C3-7362-12CD-177CB946D64D}"/>
              </a:ext>
            </a:extLst>
          </p:cNvPr>
          <p:cNvSpPr/>
          <p:nvPr/>
        </p:nvSpPr>
        <p:spPr>
          <a:xfrm>
            <a:off x="1173758" y="2726145"/>
            <a:ext cx="2365761" cy="70549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5972741D-59ED-83A6-6917-C391394D3DCB}"/>
              </a:ext>
            </a:extLst>
          </p:cNvPr>
          <p:cNvSpPr/>
          <p:nvPr/>
        </p:nvSpPr>
        <p:spPr>
          <a:xfrm>
            <a:off x="1308827" y="3089560"/>
            <a:ext cx="1033984" cy="21944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kumimoji="1" lang="zh-CN" altLang="en-US" sz="1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Server</a:t>
            </a:r>
            <a:endParaRPr kumimoji="1" lang="zh-CN" altLang="en-US" sz="1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0585087B-6718-4BC7-4CC2-90274098DB48}"/>
              </a:ext>
            </a:extLst>
          </p:cNvPr>
          <p:cNvSpPr/>
          <p:nvPr/>
        </p:nvSpPr>
        <p:spPr>
          <a:xfrm>
            <a:off x="2442674" y="3087074"/>
            <a:ext cx="951737" cy="22860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Controller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46F1F4D-EC8F-69D3-F424-7A5B7A4B6BF8}"/>
              </a:ext>
            </a:extLst>
          </p:cNvPr>
          <p:cNvSpPr txBox="1"/>
          <p:nvPr/>
        </p:nvSpPr>
        <p:spPr>
          <a:xfrm>
            <a:off x="1839646" y="2785398"/>
            <a:ext cx="1033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K8S Master</a:t>
            </a:r>
            <a:endParaRPr kumimoji="1" lang="zh-CN" altLang="en-US" sz="1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ADF68E3B-D226-261A-564E-AAFB617070B9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2356639" y="2053439"/>
            <a:ext cx="0" cy="672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3F1410FF-E4D8-426F-6BB4-1A5CAFE5DC8D}"/>
              </a:ext>
            </a:extLst>
          </p:cNvPr>
          <p:cNvSpPr txBox="1"/>
          <p:nvPr/>
        </p:nvSpPr>
        <p:spPr>
          <a:xfrm>
            <a:off x="2317794" y="2274654"/>
            <a:ext cx="16123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Application Release</a:t>
            </a:r>
            <a:endParaRPr kumimoji="1" lang="zh-CN" altLang="en-US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5B058D0F-4B93-4573-E3F0-FD32A622E5F6}"/>
              </a:ext>
            </a:extLst>
          </p:cNvPr>
          <p:cNvSpPr/>
          <p:nvPr/>
        </p:nvSpPr>
        <p:spPr>
          <a:xfrm>
            <a:off x="5815753" y="2726145"/>
            <a:ext cx="1806179" cy="70285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b="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Kruise</a:t>
            </a:r>
            <a:r>
              <a:rPr kumimoji="1" lang="en-US" altLang="zh-CN" sz="12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Rollout</a:t>
            </a:r>
            <a:endParaRPr kumimoji="1" lang="zh-CN" altLang="en-US" sz="12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08AB441-3419-1E71-43CC-89A6D6BB215F}"/>
              </a:ext>
            </a:extLst>
          </p:cNvPr>
          <p:cNvSpPr/>
          <p:nvPr/>
        </p:nvSpPr>
        <p:spPr>
          <a:xfrm>
            <a:off x="9413606" y="1699476"/>
            <a:ext cx="1436856" cy="40850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User/Client</a:t>
            </a:r>
            <a:endParaRPr kumimoji="1" lang="zh-CN" altLang="en-US" sz="12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D496C25-F924-DDD6-A220-FBF55E814D0B}"/>
              </a:ext>
            </a:extLst>
          </p:cNvPr>
          <p:cNvSpPr/>
          <p:nvPr/>
        </p:nvSpPr>
        <p:spPr>
          <a:xfrm>
            <a:off x="9413606" y="2771302"/>
            <a:ext cx="1436856" cy="6071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Ingress/Gateway</a:t>
            </a:r>
            <a:endParaRPr kumimoji="1" lang="zh-CN" altLang="en-US" sz="12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489606D0-9C98-0E1B-85B2-C96AABFB27F4}"/>
              </a:ext>
            </a:extLst>
          </p:cNvPr>
          <p:cNvCxnSpPr>
            <a:cxnSpLocks/>
          </p:cNvCxnSpPr>
          <p:nvPr/>
        </p:nvCxnSpPr>
        <p:spPr>
          <a:xfrm>
            <a:off x="3539519" y="2999793"/>
            <a:ext cx="22762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38DD7B04-F76B-2DB0-567E-3C2802AF7FC1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7621932" y="3074897"/>
            <a:ext cx="1791674" cy="26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7DD11A71-7FEA-A395-CFD4-320DE970EBAA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10132034" y="2107982"/>
            <a:ext cx="0" cy="6633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7DB4B21-535A-9C3B-0CA4-2549E7F30C35}"/>
              </a:ext>
            </a:extLst>
          </p:cNvPr>
          <p:cNvSpPr txBox="1"/>
          <p:nvPr/>
        </p:nvSpPr>
        <p:spPr>
          <a:xfrm>
            <a:off x="10132034" y="2316531"/>
            <a:ext cx="9632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User Access</a:t>
            </a:r>
            <a:endParaRPr kumimoji="1" lang="zh-CN" altLang="en-US" sz="1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816AB67-349E-249B-E199-CEE3310A78BC}"/>
              </a:ext>
            </a:extLst>
          </p:cNvPr>
          <p:cNvSpPr txBox="1"/>
          <p:nvPr/>
        </p:nvSpPr>
        <p:spPr>
          <a:xfrm>
            <a:off x="7574481" y="2673943"/>
            <a:ext cx="1880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000" b="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4.1 </a:t>
            </a:r>
            <a:r>
              <a:rPr kumimoji="1" lang="en-US" altLang="zh-CN" sz="1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Dynamic adjustment of workload parameters</a:t>
            </a:r>
            <a:endParaRPr kumimoji="1" lang="zh-CN" altLang="en-US" sz="1000" b="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2260E46-858A-7725-954E-EE082894D7DE}"/>
              </a:ext>
            </a:extLst>
          </p:cNvPr>
          <p:cNvSpPr txBox="1"/>
          <p:nvPr/>
        </p:nvSpPr>
        <p:spPr>
          <a:xfrm>
            <a:off x="3567535" y="2727324"/>
            <a:ext cx="22419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2.1</a:t>
            </a:r>
            <a:r>
              <a:rPr kumimoji="1" lang="zh-CN" altLang="en-US" sz="1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Rollout Webhook Mechanism</a:t>
            </a:r>
            <a:endParaRPr kumimoji="1" lang="zh-CN" altLang="en-US" sz="1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80D1D9B8-8CC4-0AC1-AA30-4C19A6617E6A}"/>
              </a:ext>
            </a:extLst>
          </p:cNvPr>
          <p:cNvCxnSpPr>
            <a:cxnSpLocks/>
          </p:cNvCxnSpPr>
          <p:nvPr/>
        </p:nvCxnSpPr>
        <p:spPr>
          <a:xfrm flipH="1">
            <a:off x="3527593" y="3220946"/>
            <a:ext cx="2288159" cy="3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5646A8D7-96AC-5414-A9C3-F55697FACA71}"/>
              </a:ext>
            </a:extLst>
          </p:cNvPr>
          <p:cNvSpPr txBox="1"/>
          <p:nvPr/>
        </p:nvSpPr>
        <p:spPr>
          <a:xfrm>
            <a:off x="3523622" y="3229772"/>
            <a:ext cx="2241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2.2</a:t>
            </a:r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Pause Workload, and Partition=100%</a:t>
            </a:r>
            <a:endParaRPr kumimoji="1" lang="en-US" altLang="zh-CN" sz="1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4EF48BA-CA0F-CB20-84AD-EF47018B959D}"/>
              </a:ext>
            </a:extLst>
          </p:cNvPr>
          <p:cNvSpPr/>
          <p:nvPr/>
        </p:nvSpPr>
        <p:spPr>
          <a:xfrm>
            <a:off x="1341380" y="3999217"/>
            <a:ext cx="1989403" cy="46578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Workload Configuration</a:t>
            </a:r>
            <a:endParaRPr kumimoji="1" lang="zh-CN" altLang="en-US" sz="1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AE7E9E82-DBE8-1EA2-1361-7DC8CB18CA32}"/>
              </a:ext>
            </a:extLst>
          </p:cNvPr>
          <p:cNvSpPr/>
          <p:nvPr/>
        </p:nvSpPr>
        <p:spPr>
          <a:xfrm>
            <a:off x="1633485" y="5450651"/>
            <a:ext cx="332185" cy="28057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b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FFB9C004-4938-1464-D1ED-0E882DD5530B}"/>
              </a:ext>
            </a:extLst>
          </p:cNvPr>
          <p:cNvSpPr/>
          <p:nvPr/>
        </p:nvSpPr>
        <p:spPr>
          <a:xfrm>
            <a:off x="1958683" y="4981109"/>
            <a:ext cx="749241" cy="24622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V1</a:t>
            </a:r>
            <a:endParaRPr kumimoji="1" lang="zh-CN" altLang="en-US" sz="1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1A0079F9-FFF6-1FFA-BC16-2A823D324C96}"/>
              </a:ext>
            </a:extLst>
          </p:cNvPr>
          <p:cNvSpPr/>
          <p:nvPr/>
        </p:nvSpPr>
        <p:spPr>
          <a:xfrm>
            <a:off x="3573803" y="4975745"/>
            <a:ext cx="749240" cy="2462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V2</a:t>
            </a:r>
            <a:endParaRPr kumimoji="1" lang="zh-CN" altLang="en-US" sz="1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EDE8969A-E6AC-9AF2-DEF2-34AC5A1BF9D6}"/>
              </a:ext>
            </a:extLst>
          </p:cNvPr>
          <p:cNvSpPr/>
          <p:nvPr/>
        </p:nvSpPr>
        <p:spPr>
          <a:xfrm>
            <a:off x="2343295" y="5450651"/>
            <a:ext cx="312907" cy="280576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b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489F1DD7-C2A0-DBF9-C640-54465BC111F9}"/>
              </a:ext>
            </a:extLst>
          </p:cNvPr>
          <p:cNvSpPr/>
          <p:nvPr/>
        </p:nvSpPr>
        <p:spPr>
          <a:xfrm>
            <a:off x="3527593" y="5450651"/>
            <a:ext cx="312907" cy="2805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b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98BF92EC-4596-0E3F-9B21-8B556BAD078F}"/>
              </a:ext>
            </a:extLst>
          </p:cNvPr>
          <p:cNvSpPr/>
          <p:nvPr/>
        </p:nvSpPr>
        <p:spPr>
          <a:xfrm>
            <a:off x="4062070" y="5446852"/>
            <a:ext cx="312907" cy="2805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b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FA848D4-EA66-FAEB-7CE6-59082FE10615}"/>
              </a:ext>
            </a:extLst>
          </p:cNvPr>
          <p:cNvSpPr txBox="1"/>
          <p:nvPr/>
        </p:nvSpPr>
        <p:spPr>
          <a:xfrm>
            <a:off x="2002287" y="5437207"/>
            <a:ext cx="312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endParaRPr kumimoji="1" lang="zh-CN" altLang="en-US" sz="1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4F03FDCD-F690-9971-777A-DD3794CFA997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 flipH="1">
            <a:off x="2333304" y="4465000"/>
            <a:ext cx="2778" cy="5161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>
            <a:extLst>
              <a:ext uri="{FF2B5EF4-FFF2-40B4-BE49-F238E27FC236}">
                <a16:creationId xmlns:a16="http://schemas.microsoft.com/office/drawing/2014/main" id="{457D88A2-1340-9B2F-A0DC-351C538F5A54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 rot="16200000" flipH="1">
            <a:off x="2886880" y="3914201"/>
            <a:ext cx="510745" cy="1612341"/>
          </a:xfrm>
          <a:prstGeom prst="bentConnector3">
            <a:avLst>
              <a:gd name="adj1" fmla="val 7792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D2A8CC41-1803-F971-2860-CA265441CE2E}"/>
              </a:ext>
            </a:extLst>
          </p:cNvPr>
          <p:cNvSpPr txBox="1"/>
          <p:nvPr/>
        </p:nvSpPr>
        <p:spPr>
          <a:xfrm>
            <a:off x="3485566" y="3941415"/>
            <a:ext cx="35034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3.1 Dynamic adjustment of workload parameters</a:t>
            </a:r>
            <a:endParaRPr kumimoji="1" lang="zh-CN" altLang="en-US" sz="1000" b="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352FE0C-BE1E-97AF-D527-6192960E6161}"/>
              </a:ext>
            </a:extLst>
          </p:cNvPr>
          <p:cNvSpPr txBox="1"/>
          <p:nvPr/>
        </p:nvSpPr>
        <p:spPr>
          <a:xfrm>
            <a:off x="2333303" y="4526596"/>
            <a:ext cx="12827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000" b="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3.2 Batch Release</a:t>
            </a:r>
            <a:endParaRPr kumimoji="1" lang="zh-CN" altLang="en-US" sz="1000" b="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EB71360E-5600-9775-9786-69B61D7AE29D}"/>
              </a:ext>
            </a:extLst>
          </p:cNvPr>
          <p:cNvCxnSpPr>
            <a:stCxn id="25" idx="1"/>
            <a:endCxn id="25" idx="5"/>
          </p:cNvCxnSpPr>
          <p:nvPr/>
        </p:nvCxnSpPr>
        <p:spPr>
          <a:xfrm>
            <a:off x="2389119" y="5491740"/>
            <a:ext cx="221259" cy="1983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7BFB109A-556F-C0F6-BAA8-F0F2D7E3C703}"/>
              </a:ext>
            </a:extLst>
          </p:cNvPr>
          <p:cNvCxnSpPr>
            <a:stCxn id="25" idx="7"/>
            <a:endCxn id="25" idx="3"/>
          </p:cNvCxnSpPr>
          <p:nvPr/>
        </p:nvCxnSpPr>
        <p:spPr>
          <a:xfrm flipH="1">
            <a:off x="2389119" y="5491740"/>
            <a:ext cx="221259" cy="1983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>
            <a:extLst>
              <a:ext uri="{FF2B5EF4-FFF2-40B4-BE49-F238E27FC236}">
                <a16:creationId xmlns:a16="http://schemas.microsoft.com/office/drawing/2014/main" id="{CDF73E9F-D57A-73E1-128C-38DDB4ED4CDD}"/>
              </a:ext>
            </a:extLst>
          </p:cNvPr>
          <p:cNvSpPr/>
          <p:nvPr/>
        </p:nvSpPr>
        <p:spPr>
          <a:xfrm>
            <a:off x="2907085" y="5450651"/>
            <a:ext cx="312907" cy="280576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b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2E1E5E3A-75C3-CAC1-34CC-A807B01E3AB2}"/>
              </a:ext>
            </a:extLst>
          </p:cNvPr>
          <p:cNvCxnSpPr>
            <a:stCxn id="35" idx="1"/>
            <a:endCxn id="35" idx="5"/>
          </p:cNvCxnSpPr>
          <p:nvPr/>
        </p:nvCxnSpPr>
        <p:spPr>
          <a:xfrm>
            <a:off x="2952909" y="5491740"/>
            <a:ext cx="221259" cy="1983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C1841C92-4F31-08D4-1BFE-044E1C4EC4E2}"/>
              </a:ext>
            </a:extLst>
          </p:cNvPr>
          <p:cNvCxnSpPr>
            <a:stCxn id="35" idx="7"/>
            <a:endCxn id="35" idx="3"/>
          </p:cNvCxnSpPr>
          <p:nvPr/>
        </p:nvCxnSpPr>
        <p:spPr>
          <a:xfrm flipH="1">
            <a:off x="2952909" y="5491740"/>
            <a:ext cx="221259" cy="1983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右大括号 37">
            <a:extLst>
              <a:ext uri="{FF2B5EF4-FFF2-40B4-BE49-F238E27FC236}">
                <a16:creationId xmlns:a16="http://schemas.microsoft.com/office/drawing/2014/main" id="{9A8F1E2A-9EE3-BBB5-2FBE-BC5877B3F811}"/>
              </a:ext>
            </a:extLst>
          </p:cNvPr>
          <p:cNvSpPr/>
          <p:nvPr/>
        </p:nvSpPr>
        <p:spPr>
          <a:xfrm rot="5400000">
            <a:off x="3866205" y="5571975"/>
            <a:ext cx="155448" cy="630732"/>
          </a:xfrm>
          <a:prstGeom prst="rightBrac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000" b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18BB746-DEA5-D1FC-6F2D-B3A77E29007A}"/>
              </a:ext>
            </a:extLst>
          </p:cNvPr>
          <p:cNvSpPr txBox="1"/>
          <p:nvPr/>
        </p:nvSpPr>
        <p:spPr>
          <a:xfrm>
            <a:off x="3446511" y="5976164"/>
            <a:ext cx="994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First Batch</a:t>
            </a:r>
            <a:endParaRPr kumimoji="1" lang="zh-CN" altLang="en-US" sz="1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75ADC054-338E-0261-C361-673A0533E487}"/>
              </a:ext>
            </a:extLst>
          </p:cNvPr>
          <p:cNvSpPr/>
          <p:nvPr/>
        </p:nvSpPr>
        <p:spPr>
          <a:xfrm>
            <a:off x="4534281" y="5458991"/>
            <a:ext cx="312907" cy="28057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accent5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b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4CD5C7DB-CA5C-AE98-93C7-FFDCCA75E975}"/>
              </a:ext>
            </a:extLst>
          </p:cNvPr>
          <p:cNvSpPr/>
          <p:nvPr/>
        </p:nvSpPr>
        <p:spPr>
          <a:xfrm>
            <a:off x="5062934" y="5458991"/>
            <a:ext cx="312907" cy="28057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accent5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b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右大括号 41">
            <a:extLst>
              <a:ext uri="{FF2B5EF4-FFF2-40B4-BE49-F238E27FC236}">
                <a16:creationId xmlns:a16="http://schemas.microsoft.com/office/drawing/2014/main" id="{51AF4E93-3767-3DBC-2899-C071D7C4254A}"/>
              </a:ext>
            </a:extLst>
          </p:cNvPr>
          <p:cNvSpPr/>
          <p:nvPr/>
        </p:nvSpPr>
        <p:spPr>
          <a:xfrm rot="5400000">
            <a:off x="4895479" y="5616678"/>
            <a:ext cx="155448" cy="569386"/>
          </a:xfrm>
          <a:prstGeom prst="rightBrac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000" b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1EFD4C1-E4D1-9703-BB54-D7D4676B8C14}"/>
              </a:ext>
            </a:extLst>
          </p:cNvPr>
          <p:cNvSpPr txBox="1"/>
          <p:nvPr/>
        </p:nvSpPr>
        <p:spPr>
          <a:xfrm>
            <a:off x="4463174" y="5989489"/>
            <a:ext cx="11232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Second Batch</a:t>
            </a:r>
            <a:endParaRPr kumimoji="1" lang="zh-CN" altLang="en-US" sz="1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6" name="肘形连接符 45">
            <a:extLst>
              <a:ext uri="{FF2B5EF4-FFF2-40B4-BE49-F238E27FC236}">
                <a16:creationId xmlns:a16="http://schemas.microsoft.com/office/drawing/2014/main" id="{6E555E79-F28F-40BE-41B4-58320D3E56DD}"/>
              </a:ext>
            </a:extLst>
          </p:cNvPr>
          <p:cNvCxnSpPr>
            <a:cxnSpLocks/>
            <a:stCxn id="10" idx="2"/>
            <a:endCxn id="21" idx="3"/>
          </p:cNvCxnSpPr>
          <p:nvPr/>
        </p:nvCxnSpPr>
        <p:spPr>
          <a:xfrm rot="5400000">
            <a:off x="4623259" y="2136524"/>
            <a:ext cx="803109" cy="3388060"/>
          </a:xfrm>
          <a:prstGeom prst="bentConnector2">
            <a:avLst/>
          </a:prstGeom>
          <a:noFill/>
          <a:ln w="9525" cap="flat">
            <a:solidFill>
              <a:schemeClr val="tx1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03170E39-B9F4-EE07-E2AC-7142A2265E54}"/>
              </a:ext>
            </a:extLst>
          </p:cNvPr>
          <p:cNvSpPr/>
          <p:nvPr/>
        </p:nvSpPr>
        <p:spPr>
          <a:xfrm>
            <a:off x="7015218" y="4874153"/>
            <a:ext cx="1213427" cy="29735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1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Service Canary</a:t>
            </a:r>
            <a:endParaRPr kumimoji="1" lang="zh-CN" altLang="en-US" sz="1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E8C9C728-5045-A72C-9E02-EBA3EB71032E}"/>
              </a:ext>
            </a:extLst>
          </p:cNvPr>
          <p:cNvSpPr/>
          <p:nvPr/>
        </p:nvSpPr>
        <p:spPr>
          <a:xfrm>
            <a:off x="7016154" y="5697758"/>
            <a:ext cx="1212491" cy="29317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1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Service</a:t>
            </a:r>
            <a:endParaRPr kumimoji="1" lang="zh-CN" altLang="en-US" sz="1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9" name="肘形连接符 48">
            <a:extLst>
              <a:ext uri="{FF2B5EF4-FFF2-40B4-BE49-F238E27FC236}">
                <a16:creationId xmlns:a16="http://schemas.microsoft.com/office/drawing/2014/main" id="{4A72C5DC-DA72-F014-8987-2DF5EA37292B}"/>
              </a:ext>
            </a:extLst>
          </p:cNvPr>
          <p:cNvCxnSpPr>
            <a:cxnSpLocks/>
            <a:stCxn id="12" idx="2"/>
            <a:endCxn id="48" idx="3"/>
          </p:cNvCxnSpPr>
          <p:nvPr/>
        </p:nvCxnSpPr>
        <p:spPr>
          <a:xfrm rot="5400000">
            <a:off x="7947413" y="3659725"/>
            <a:ext cx="2465855" cy="190338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肘形连接符 49">
            <a:extLst>
              <a:ext uri="{FF2B5EF4-FFF2-40B4-BE49-F238E27FC236}">
                <a16:creationId xmlns:a16="http://schemas.microsoft.com/office/drawing/2014/main" id="{4BFCC071-08A1-97B8-05E8-111940426FAD}"/>
              </a:ext>
            </a:extLst>
          </p:cNvPr>
          <p:cNvCxnSpPr>
            <a:cxnSpLocks/>
            <a:stCxn id="48" idx="2"/>
            <a:endCxn id="25" idx="4"/>
          </p:cNvCxnSpPr>
          <p:nvPr/>
        </p:nvCxnSpPr>
        <p:spPr>
          <a:xfrm rot="5400000" flipH="1">
            <a:off x="4931220" y="3299757"/>
            <a:ext cx="259709" cy="5122651"/>
          </a:xfrm>
          <a:prstGeom prst="bentConnector3">
            <a:avLst>
              <a:gd name="adj1" fmla="val -8802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肘形连接符 50">
            <a:extLst>
              <a:ext uri="{FF2B5EF4-FFF2-40B4-BE49-F238E27FC236}">
                <a16:creationId xmlns:a16="http://schemas.microsoft.com/office/drawing/2014/main" id="{9CD47DB8-3C13-C6E9-3F16-79B1968146C7}"/>
              </a:ext>
            </a:extLst>
          </p:cNvPr>
          <p:cNvCxnSpPr>
            <a:cxnSpLocks/>
            <a:stCxn id="47" idx="1"/>
            <a:endCxn id="40" idx="0"/>
          </p:cNvCxnSpPr>
          <p:nvPr/>
        </p:nvCxnSpPr>
        <p:spPr>
          <a:xfrm rot="10800000" flipV="1">
            <a:off x="4690736" y="5022831"/>
            <a:ext cx="2324483" cy="43616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肘形连接符 51">
            <a:extLst>
              <a:ext uri="{FF2B5EF4-FFF2-40B4-BE49-F238E27FC236}">
                <a16:creationId xmlns:a16="http://schemas.microsoft.com/office/drawing/2014/main" id="{2CF9356D-D66C-2850-78E4-4E3321F89090}"/>
              </a:ext>
            </a:extLst>
          </p:cNvPr>
          <p:cNvCxnSpPr>
            <a:cxnSpLocks/>
            <a:stCxn id="12" idx="2"/>
            <a:endCxn id="47" idx="0"/>
          </p:cNvCxnSpPr>
          <p:nvPr/>
        </p:nvCxnSpPr>
        <p:spPr>
          <a:xfrm rot="5400000">
            <a:off x="8129153" y="2871271"/>
            <a:ext cx="1495661" cy="2510102"/>
          </a:xfrm>
          <a:prstGeom prst="bentConnector3">
            <a:avLst>
              <a:gd name="adj1" fmla="val 88140"/>
            </a:avLst>
          </a:prstGeom>
          <a:noFill/>
          <a:ln w="9525" cap="flat">
            <a:solidFill>
              <a:schemeClr val="tx1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9542020C-E92A-2601-E40E-A71F0BB467DD}"/>
              </a:ext>
            </a:extLst>
          </p:cNvPr>
          <p:cNvSpPr txBox="1"/>
          <p:nvPr/>
        </p:nvSpPr>
        <p:spPr>
          <a:xfrm>
            <a:off x="7714741" y="4396095"/>
            <a:ext cx="23244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000" b="0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Gray</a:t>
            </a:r>
            <a:r>
              <a:rPr kumimoji="1" lang="en-US" altLang="zh-CN" sz="1000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Traffic: 20% -&gt; 40% -&gt; 60%</a:t>
            </a:r>
            <a:endParaRPr kumimoji="1" lang="zh-CN" altLang="en-US" sz="1000" b="0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DEEAE300-DBA4-493D-B5A2-75C6AD9F4700}"/>
              </a:ext>
            </a:extLst>
          </p:cNvPr>
          <p:cNvSpPr txBox="1"/>
          <p:nvPr/>
        </p:nvSpPr>
        <p:spPr>
          <a:xfrm>
            <a:off x="7762031" y="6014867"/>
            <a:ext cx="23244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000" b="0" dirty="0"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Base</a:t>
            </a:r>
            <a:r>
              <a:rPr kumimoji="1" lang="en-US" altLang="zh-CN" sz="1000" dirty="0"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Traffic: 80% -&gt; 60% -&gt; 40%</a:t>
            </a:r>
            <a:endParaRPr kumimoji="1" lang="zh-CN" altLang="en-US" sz="1000" b="0" dirty="0">
              <a:solidFill>
                <a:schemeClr val="accent5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3E0916F1-6961-9C10-788F-A82D1899B6A2}"/>
              </a:ext>
            </a:extLst>
          </p:cNvPr>
          <p:cNvSpPr txBox="1"/>
          <p:nvPr/>
        </p:nvSpPr>
        <p:spPr>
          <a:xfrm>
            <a:off x="8601651" y="3579585"/>
            <a:ext cx="18801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000" b="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4.2 Traffic Control</a:t>
            </a:r>
            <a:endParaRPr kumimoji="1" lang="zh-CN" altLang="en-US" sz="1000" b="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1" name="two-arrows-spin_1184">
            <a:extLst>
              <a:ext uri="{FF2B5EF4-FFF2-40B4-BE49-F238E27FC236}">
                <a16:creationId xmlns:a16="http://schemas.microsoft.com/office/drawing/2014/main" id="{3D467C87-8ACC-6839-1FD2-28A047AD4DF1}"/>
              </a:ext>
            </a:extLst>
          </p:cNvPr>
          <p:cNvSpPr>
            <a:spLocks noChangeAspect="1"/>
          </p:cNvSpPr>
          <p:nvPr/>
        </p:nvSpPr>
        <p:spPr>
          <a:xfrm>
            <a:off x="6203906" y="1908294"/>
            <a:ext cx="1029872" cy="771146"/>
          </a:xfrm>
          <a:custGeom>
            <a:avLst/>
            <a:gdLst>
              <a:gd name="connsiteX0" fmla="*/ 138196 w 551492"/>
              <a:gd name="connsiteY0" fmla="*/ 206473 h 412946"/>
              <a:gd name="connsiteX1" fmla="*/ 138196 w 551492"/>
              <a:gd name="connsiteY1" fmla="*/ 276158 h 412946"/>
              <a:gd name="connsiteX2" fmla="*/ 448168 w 551492"/>
              <a:gd name="connsiteY2" fmla="*/ 276158 h 412946"/>
              <a:gd name="connsiteX3" fmla="*/ 481748 w 551492"/>
              <a:gd name="connsiteY3" fmla="*/ 241315 h 412946"/>
              <a:gd name="connsiteX4" fmla="*/ 551492 w 551492"/>
              <a:gd name="connsiteY4" fmla="*/ 241315 h 412946"/>
              <a:gd name="connsiteX5" fmla="*/ 448168 w 551492"/>
              <a:gd name="connsiteY5" fmla="*/ 344552 h 412946"/>
              <a:gd name="connsiteX6" fmla="*/ 138196 w 551492"/>
              <a:gd name="connsiteY6" fmla="*/ 344552 h 412946"/>
              <a:gd name="connsiteX7" fmla="*/ 138196 w 551492"/>
              <a:gd name="connsiteY7" fmla="*/ 412946 h 412946"/>
              <a:gd name="connsiteX8" fmla="*/ 0 w 551492"/>
              <a:gd name="connsiteY8" fmla="*/ 309710 h 412946"/>
              <a:gd name="connsiteX9" fmla="*/ 413296 w 551492"/>
              <a:gd name="connsiteY9" fmla="*/ 0 h 412946"/>
              <a:gd name="connsiteX10" fmla="*/ 551492 w 551492"/>
              <a:gd name="connsiteY10" fmla="*/ 103237 h 412946"/>
              <a:gd name="connsiteX11" fmla="*/ 413296 w 551492"/>
              <a:gd name="connsiteY11" fmla="*/ 206473 h 412946"/>
              <a:gd name="connsiteX12" fmla="*/ 413296 w 551492"/>
              <a:gd name="connsiteY12" fmla="*/ 138079 h 412946"/>
              <a:gd name="connsiteX13" fmla="*/ 103324 w 551492"/>
              <a:gd name="connsiteY13" fmla="*/ 138079 h 412946"/>
              <a:gd name="connsiteX14" fmla="*/ 68452 w 551492"/>
              <a:gd name="connsiteY14" fmla="*/ 172921 h 412946"/>
              <a:gd name="connsiteX15" fmla="*/ 0 w 551492"/>
              <a:gd name="connsiteY15" fmla="*/ 172921 h 412946"/>
              <a:gd name="connsiteX16" fmla="*/ 103324 w 551492"/>
              <a:gd name="connsiteY16" fmla="*/ 69685 h 412946"/>
              <a:gd name="connsiteX17" fmla="*/ 413296 w 551492"/>
              <a:gd name="connsiteY17" fmla="*/ 69685 h 41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51492" h="412946">
                <a:moveTo>
                  <a:pt x="138196" y="206473"/>
                </a:moveTo>
                <a:lnTo>
                  <a:pt x="138196" y="276158"/>
                </a:lnTo>
                <a:lnTo>
                  <a:pt x="448168" y="276158"/>
                </a:lnTo>
                <a:cubicBezTo>
                  <a:pt x="466250" y="276158"/>
                  <a:pt x="481748" y="260672"/>
                  <a:pt x="481748" y="241315"/>
                </a:cubicBezTo>
                <a:lnTo>
                  <a:pt x="551492" y="241315"/>
                </a:lnTo>
                <a:cubicBezTo>
                  <a:pt x="551492" y="298095"/>
                  <a:pt x="504996" y="344552"/>
                  <a:pt x="448168" y="344552"/>
                </a:cubicBezTo>
                <a:lnTo>
                  <a:pt x="138196" y="344552"/>
                </a:lnTo>
                <a:lnTo>
                  <a:pt x="138196" y="412946"/>
                </a:lnTo>
                <a:lnTo>
                  <a:pt x="0" y="309710"/>
                </a:lnTo>
                <a:close/>
                <a:moveTo>
                  <a:pt x="413296" y="0"/>
                </a:moveTo>
                <a:lnTo>
                  <a:pt x="551492" y="103237"/>
                </a:lnTo>
                <a:lnTo>
                  <a:pt x="413296" y="206473"/>
                </a:lnTo>
                <a:lnTo>
                  <a:pt x="413296" y="138079"/>
                </a:lnTo>
                <a:lnTo>
                  <a:pt x="103324" y="138079"/>
                </a:lnTo>
                <a:cubicBezTo>
                  <a:pt x="83951" y="138079"/>
                  <a:pt x="68452" y="153564"/>
                  <a:pt x="68452" y="172921"/>
                </a:cubicBezTo>
                <a:lnTo>
                  <a:pt x="0" y="172921"/>
                </a:lnTo>
                <a:cubicBezTo>
                  <a:pt x="0" y="116141"/>
                  <a:pt x="46496" y="69685"/>
                  <a:pt x="103324" y="69685"/>
                </a:cubicBezTo>
                <a:lnTo>
                  <a:pt x="413296" y="696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B3E13999-FDBE-95D1-5A89-B92002E3663D}"/>
              </a:ext>
            </a:extLst>
          </p:cNvPr>
          <p:cNvSpPr txBox="1"/>
          <p:nvPr/>
        </p:nvSpPr>
        <p:spPr>
          <a:xfrm>
            <a:off x="5597869" y="1445217"/>
            <a:ext cx="2241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CN" sz="12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Repeat 3, 4 to complete</a:t>
            </a:r>
            <a:r>
              <a:rPr kumimoji="1" lang="zh-CN" altLang="en-US" sz="12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progressive delivery</a:t>
            </a:r>
            <a:endParaRPr kumimoji="1" lang="zh-CN" altLang="en-US" sz="12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0955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59E61-CA9A-AF5C-3B20-956670E9651C}"/>
              </a:ext>
            </a:extLst>
          </p:cNvPr>
          <p:cNvSpPr txBox="1">
            <a:spLocks/>
          </p:cNvSpPr>
          <p:nvPr/>
        </p:nvSpPr>
        <p:spPr>
          <a:xfrm>
            <a:off x="0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Kruise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Rollout's Core Competencies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EE0480D-088C-9432-5A55-ED13BEBDDDFE}"/>
              </a:ext>
            </a:extLst>
          </p:cNvPr>
          <p:cNvGrpSpPr/>
          <p:nvPr/>
        </p:nvGrpSpPr>
        <p:grpSpPr>
          <a:xfrm>
            <a:off x="5102074" y="1135310"/>
            <a:ext cx="2764306" cy="3445541"/>
            <a:chOff x="2285732" y="3716686"/>
            <a:chExt cx="2763946" cy="3446339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1A9F07ED-1545-4546-3106-C956B0B2706C}"/>
                </a:ext>
              </a:extLst>
            </p:cNvPr>
            <p:cNvGrpSpPr/>
            <p:nvPr/>
          </p:nvGrpSpPr>
          <p:grpSpPr>
            <a:xfrm>
              <a:off x="2285732" y="3716686"/>
              <a:ext cx="2763946" cy="3446339"/>
              <a:chOff x="3295850" y="1908877"/>
              <a:chExt cx="3738030" cy="4660916"/>
            </a:xfrm>
          </p:grpSpPr>
          <p:sp>
            <p:nvSpPr>
              <p:cNvPr id="7" name="圆角矩形 6">
                <a:extLst>
                  <a:ext uri="{FF2B5EF4-FFF2-40B4-BE49-F238E27FC236}">
                    <a16:creationId xmlns:a16="http://schemas.microsoft.com/office/drawing/2014/main" id="{0E57C02D-2F05-1113-AF56-2995941F355F}"/>
                  </a:ext>
                </a:extLst>
              </p:cNvPr>
              <p:cNvSpPr/>
              <p:nvPr/>
            </p:nvSpPr>
            <p:spPr>
              <a:xfrm rot="2760000">
                <a:off x="3098889" y="2634801"/>
                <a:ext cx="4660916" cy="320906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" name="Freeform 5">
                <a:extLst>
                  <a:ext uri="{FF2B5EF4-FFF2-40B4-BE49-F238E27FC236}">
                    <a16:creationId xmlns:a16="http://schemas.microsoft.com/office/drawing/2014/main" id="{51B9BB01-1DE4-9CB2-A354-13E99828220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295850" y="2263222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" name="圆角矩形 8">
                <a:extLst>
                  <a:ext uri="{FF2B5EF4-FFF2-40B4-BE49-F238E27FC236}">
                    <a16:creationId xmlns:a16="http://schemas.microsoft.com/office/drawing/2014/main" id="{A5D77291-CE7C-CFFA-01F2-AE141B9FD3ED}"/>
                  </a:ext>
                </a:extLst>
              </p:cNvPr>
              <p:cNvSpPr/>
              <p:nvPr/>
            </p:nvSpPr>
            <p:spPr>
              <a:xfrm rot="2760000">
                <a:off x="3358628" y="2852802"/>
                <a:ext cx="3953506" cy="259256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5E6E9DD1-C1E1-6581-1241-FE0B82C7769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C165"/>
                  </a:gs>
                  <a:gs pos="100000">
                    <a:srgbClr val="FF9A05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rgbClr val="FF9B09"/>
                    </a:gs>
                    <a:gs pos="100000">
                      <a:srgbClr val="FFDBA7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6" name="文本框 26">
              <a:extLst>
                <a:ext uri="{FF2B5EF4-FFF2-40B4-BE49-F238E27FC236}">
                  <a16:creationId xmlns:a16="http://schemas.microsoft.com/office/drawing/2014/main" id="{5B2A4DBF-23FF-95A3-2253-7CA4AF88D76F}"/>
                </a:ext>
              </a:extLst>
            </p:cNvPr>
            <p:cNvSpPr txBox="1"/>
            <p:nvPr/>
          </p:nvSpPr>
          <p:spPr>
            <a:xfrm>
              <a:off x="2485157" y="4327746"/>
              <a:ext cx="1546332" cy="831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altLang="zh-CN" sz="24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Non-intrusive</a:t>
              </a:r>
              <a:endParaRPr lang="zh-CN" altLang="en-US" sz="24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7118BF5-518E-9E96-20CB-7D2E23CE014F}"/>
              </a:ext>
            </a:extLst>
          </p:cNvPr>
          <p:cNvGrpSpPr/>
          <p:nvPr/>
        </p:nvGrpSpPr>
        <p:grpSpPr>
          <a:xfrm>
            <a:off x="3783053" y="3645073"/>
            <a:ext cx="2754781" cy="3445541"/>
            <a:chOff x="3885937" y="2769115"/>
            <a:chExt cx="2754422" cy="3446339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8F400B97-7A53-1EB8-7E17-A5B18096DDBB}"/>
                </a:ext>
              </a:extLst>
            </p:cNvPr>
            <p:cNvGrpSpPr/>
            <p:nvPr/>
          </p:nvGrpSpPr>
          <p:grpSpPr>
            <a:xfrm>
              <a:off x="3885937" y="2769115"/>
              <a:ext cx="2754422" cy="3446339"/>
              <a:chOff x="3295850" y="1895995"/>
              <a:chExt cx="3725149" cy="4660916"/>
            </a:xfrm>
          </p:grpSpPr>
          <p:sp>
            <p:nvSpPr>
              <p:cNvPr id="14" name="圆角矩形 13">
                <a:extLst>
                  <a:ext uri="{FF2B5EF4-FFF2-40B4-BE49-F238E27FC236}">
                    <a16:creationId xmlns:a16="http://schemas.microsoft.com/office/drawing/2014/main" id="{A68A8B1D-954E-0694-C767-19A4F1B3428E}"/>
                  </a:ext>
                </a:extLst>
              </p:cNvPr>
              <p:cNvSpPr/>
              <p:nvPr/>
            </p:nvSpPr>
            <p:spPr>
              <a:xfrm rot="2760000">
                <a:off x="3086007" y="2621919"/>
                <a:ext cx="4660916" cy="320906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5" name="Freeform 5">
                <a:extLst>
                  <a:ext uri="{FF2B5EF4-FFF2-40B4-BE49-F238E27FC236}">
                    <a16:creationId xmlns:a16="http://schemas.microsoft.com/office/drawing/2014/main" id="{219F54C2-59D5-1897-48B9-D6DD4AC314A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295850" y="2263222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6" name="圆角矩形 15">
                <a:extLst>
                  <a:ext uri="{FF2B5EF4-FFF2-40B4-BE49-F238E27FC236}">
                    <a16:creationId xmlns:a16="http://schemas.microsoft.com/office/drawing/2014/main" id="{05826378-30A8-1E59-19A6-82966FEBA997}"/>
                  </a:ext>
                </a:extLst>
              </p:cNvPr>
              <p:cNvSpPr/>
              <p:nvPr/>
            </p:nvSpPr>
            <p:spPr>
              <a:xfrm rot="2760000">
                <a:off x="3384391" y="2878566"/>
                <a:ext cx="3953506" cy="259256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7" name="Freeform 5">
                <a:extLst>
                  <a:ext uri="{FF2B5EF4-FFF2-40B4-BE49-F238E27FC236}">
                    <a16:creationId xmlns:a16="http://schemas.microsoft.com/office/drawing/2014/main" id="{77174C89-9355-0551-2707-578426C50AB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1BDD1"/>
                  </a:gs>
                  <a:gs pos="100000">
                    <a:srgbClr val="0194A3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rgbClr val="0194A3"/>
                    </a:gs>
                    <a:gs pos="100000">
                      <a:srgbClr val="01CFE5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13" name="文本框 32">
              <a:extLst>
                <a:ext uri="{FF2B5EF4-FFF2-40B4-BE49-F238E27FC236}">
                  <a16:creationId xmlns:a16="http://schemas.microsoft.com/office/drawing/2014/main" id="{F659CF8A-2B92-070B-4E8D-21A5AF0BF174}"/>
                </a:ext>
              </a:extLst>
            </p:cNvPr>
            <p:cNvSpPr txBox="1"/>
            <p:nvPr/>
          </p:nvSpPr>
          <p:spPr>
            <a:xfrm>
              <a:off x="4009075" y="3660316"/>
              <a:ext cx="1704630" cy="461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Diversity</a:t>
              </a:r>
              <a:endParaRPr lang="zh-CN" altLang="en-US" sz="24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3080D02-3981-B689-B402-7B6152889BE8}"/>
              </a:ext>
            </a:extLst>
          </p:cNvPr>
          <p:cNvGrpSpPr/>
          <p:nvPr/>
        </p:nvGrpSpPr>
        <p:grpSpPr>
          <a:xfrm flipV="1">
            <a:off x="8263960" y="3673401"/>
            <a:ext cx="3513281" cy="1224068"/>
            <a:chOff x="5246304" y="4593021"/>
            <a:chExt cx="2438687" cy="732476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27E31603-A21E-4055-EB03-7D66DE4056D2}"/>
                </a:ext>
              </a:extLst>
            </p:cNvPr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" name="任意多边形 39">
              <a:extLst>
                <a:ext uri="{FF2B5EF4-FFF2-40B4-BE49-F238E27FC236}">
                  <a16:creationId xmlns:a16="http://schemas.microsoft.com/office/drawing/2014/main" id="{CF515AE7-BBE6-3C25-3E8D-01F3EC9A8194}"/>
                </a:ext>
              </a:extLst>
            </p:cNvPr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2B40B85-B7AA-A815-FDC1-9CEB3DE17258}"/>
              </a:ext>
            </a:extLst>
          </p:cNvPr>
          <p:cNvGrpSpPr/>
          <p:nvPr/>
        </p:nvGrpSpPr>
        <p:grpSpPr>
          <a:xfrm flipH="1" flipV="1">
            <a:off x="1138687" y="1585967"/>
            <a:ext cx="4100564" cy="732324"/>
            <a:chOff x="5246304" y="4593021"/>
            <a:chExt cx="2438715" cy="732497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E08EEF5C-CBCB-0C49-EFFC-0703893C353F}"/>
                </a:ext>
              </a:extLst>
            </p:cNvPr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3" name="任意多边形 47">
              <a:extLst>
                <a:ext uri="{FF2B5EF4-FFF2-40B4-BE49-F238E27FC236}">
                  <a16:creationId xmlns:a16="http://schemas.microsoft.com/office/drawing/2014/main" id="{E1C95E4C-4D59-B233-DE08-75905734F2A0}"/>
                </a:ext>
              </a:extLst>
            </p:cNvPr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F208ED01-A3F4-0641-2C27-EBE99B07D18D}"/>
              </a:ext>
            </a:extLst>
          </p:cNvPr>
          <p:cNvGrpSpPr/>
          <p:nvPr/>
        </p:nvGrpSpPr>
        <p:grpSpPr>
          <a:xfrm flipH="1">
            <a:off x="698923" y="4707604"/>
            <a:ext cx="3236556" cy="732306"/>
            <a:chOff x="5246304" y="4593021"/>
            <a:chExt cx="2438687" cy="732476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7CF6051C-6FAD-D9F6-2097-4E443307211C}"/>
                </a:ext>
              </a:extLst>
            </p:cNvPr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6" name="任意多边形 78">
              <a:extLst>
                <a:ext uri="{FF2B5EF4-FFF2-40B4-BE49-F238E27FC236}">
                  <a16:creationId xmlns:a16="http://schemas.microsoft.com/office/drawing/2014/main" id="{4BA5BD3F-7A6D-92A9-FFBD-9BC29D6F809E}"/>
                </a:ext>
              </a:extLst>
            </p:cNvPr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FC9B952A-5B74-5A4E-1BBF-663BBB54E243}"/>
              </a:ext>
            </a:extLst>
          </p:cNvPr>
          <p:cNvSpPr txBox="1"/>
          <p:nvPr/>
        </p:nvSpPr>
        <p:spPr>
          <a:xfrm>
            <a:off x="1025789" y="1636283"/>
            <a:ext cx="3764342" cy="134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1400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Native Deployment API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" altLang="zh-CN" sz="1400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Does not modify any user-defined resources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" altLang="zh-CN" sz="1400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Support for Inventory Workloads</a:t>
            </a:r>
            <a:endParaRPr kumimoji="1" lang="zh-CN" altLang="en-US" sz="1400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0D74FC1-1E2F-054D-93B7-55BD2453272E}"/>
              </a:ext>
            </a:extLst>
          </p:cNvPr>
          <p:cNvSpPr txBox="1"/>
          <p:nvPr/>
        </p:nvSpPr>
        <p:spPr>
          <a:xfrm>
            <a:off x="248520" y="3673402"/>
            <a:ext cx="3764342" cy="1670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zh-CN" sz="1400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Multiple workloads, as well as customized workloads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zh-CN" sz="1400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Ingress (Alb, Nginx, MSE) and Gateway API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zh-CN" sz="1400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Customized Network Provider</a:t>
            </a:r>
            <a:endParaRPr kumimoji="1" lang="zh-CN" altLang="en-US" sz="1400" dirty="0">
              <a:solidFill>
                <a:srgbClr val="00B0F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5096012-43DD-7915-E30A-819CDB894DC0}"/>
              </a:ext>
            </a:extLst>
          </p:cNvPr>
          <p:cNvSpPr txBox="1"/>
          <p:nvPr/>
        </p:nvSpPr>
        <p:spPr>
          <a:xfrm>
            <a:off x="9084108" y="3716468"/>
            <a:ext cx="3069322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zh-CN" sz="1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Low cost of learning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zh-CN" sz="1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Ready-to-use, Argo-cd, Helm, </a:t>
            </a:r>
            <a:r>
              <a:rPr kumimoji="1" lang="en-US" altLang="zh-CN" sz="1400" dirty="0" err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Kubevela</a:t>
            </a:r>
            <a:r>
              <a:rPr kumimoji="1" lang="en-US" altLang="zh-CN" sz="1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kumimoji="1" lang="en-US" altLang="zh-CN" sz="1400" dirty="0" err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Paas</a:t>
            </a:r>
            <a:endParaRPr kumimoji="1" lang="en-US" altLang="zh-CN" sz="14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A11082B-A47A-DD45-8FD6-9D0D25B2E56D}"/>
              </a:ext>
            </a:extLst>
          </p:cNvPr>
          <p:cNvGrpSpPr/>
          <p:nvPr/>
        </p:nvGrpSpPr>
        <p:grpSpPr>
          <a:xfrm>
            <a:off x="6451277" y="3706097"/>
            <a:ext cx="2754781" cy="3445541"/>
            <a:chOff x="5489223" y="1837839"/>
            <a:chExt cx="2754422" cy="3446339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EB699251-99B1-046D-AE84-27243A7F1590}"/>
                </a:ext>
              </a:extLst>
            </p:cNvPr>
            <p:cNvGrpSpPr/>
            <p:nvPr/>
          </p:nvGrpSpPr>
          <p:grpSpPr>
            <a:xfrm>
              <a:off x="5489223" y="1837839"/>
              <a:ext cx="2754422" cy="3446339"/>
              <a:chOff x="3295850" y="1895995"/>
              <a:chExt cx="3725149" cy="4660916"/>
            </a:xfrm>
          </p:grpSpPr>
          <p:sp>
            <p:nvSpPr>
              <p:cNvPr id="33" name="圆角矩形 32">
                <a:extLst>
                  <a:ext uri="{FF2B5EF4-FFF2-40B4-BE49-F238E27FC236}">
                    <a16:creationId xmlns:a16="http://schemas.microsoft.com/office/drawing/2014/main" id="{4E8E1C99-627D-EB01-8022-71144E8780A9}"/>
                  </a:ext>
                </a:extLst>
              </p:cNvPr>
              <p:cNvSpPr/>
              <p:nvPr/>
            </p:nvSpPr>
            <p:spPr>
              <a:xfrm rot="2760000">
                <a:off x="3086007" y="2621919"/>
                <a:ext cx="4660916" cy="320906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4" name="Freeform 5">
                <a:extLst>
                  <a:ext uri="{FF2B5EF4-FFF2-40B4-BE49-F238E27FC236}">
                    <a16:creationId xmlns:a16="http://schemas.microsoft.com/office/drawing/2014/main" id="{29AE69A3-37BB-0376-6E0C-B6EEFBFD44C8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295850" y="2263222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5" name="圆角矩形 34">
                <a:extLst>
                  <a:ext uri="{FF2B5EF4-FFF2-40B4-BE49-F238E27FC236}">
                    <a16:creationId xmlns:a16="http://schemas.microsoft.com/office/drawing/2014/main" id="{4383CFCE-9411-236F-2D93-FADE1127DC48}"/>
                  </a:ext>
                </a:extLst>
              </p:cNvPr>
              <p:cNvSpPr/>
              <p:nvPr/>
            </p:nvSpPr>
            <p:spPr>
              <a:xfrm rot="2760000">
                <a:off x="3371510" y="2878566"/>
                <a:ext cx="3953505" cy="259256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6" name="Freeform 5">
                <a:extLst>
                  <a:ext uri="{FF2B5EF4-FFF2-40B4-BE49-F238E27FC236}">
                    <a16:creationId xmlns:a16="http://schemas.microsoft.com/office/drawing/2014/main" id="{C1472DFE-B3DB-6E94-634F-902AC1DF191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EC8C8C"/>
                  </a:gs>
                  <a:gs pos="100000">
                    <a:srgbClr val="E35353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rgbClr val="E35353"/>
                    </a:gs>
                    <a:gs pos="100000">
                      <a:srgbClr val="F1A9A9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32" name="文本框 35">
              <a:extLst>
                <a:ext uri="{FF2B5EF4-FFF2-40B4-BE49-F238E27FC236}">
                  <a16:creationId xmlns:a16="http://schemas.microsoft.com/office/drawing/2014/main" id="{1D868216-DFE7-9B5E-1D78-52D455BBAC6E}"/>
                </a:ext>
              </a:extLst>
            </p:cNvPr>
            <p:cNvSpPr txBox="1"/>
            <p:nvPr/>
          </p:nvSpPr>
          <p:spPr>
            <a:xfrm>
              <a:off x="5730295" y="2727314"/>
              <a:ext cx="1490211" cy="461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altLang="zh-CN" sz="24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Usability</a:t>
              </a:r>
              <a:endParaRPr lang="zh-CN" altLang="en-US" sz="24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9924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FF8E6-CA80-6899-4AF3-91AB459CEFBB}"/>
              </a:ext>
            </a:extLst>
          </p:cNvPr>
          <p:cNvSpPr txBox="1">
            <a:spLocks/>
          </p:cNvSpPr>
          <p:nvPr/>
        </p:nvSpPr>
        <p:spPr>
          <a:xfrm>
            <a:off x="0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Argo-cd-based </a:t>
            </a:r>
            <a:r>
              <a:rPr lang="en-US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Gitops</a:t>
            </a:r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Release Demo (4mins)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292EEB5-4CFE-C363-A79B-A3CC9AEE36B4}"/>
              </a:ext>
            </a:extLst>
          </p:cNvPr>
          <p:cNvSpPr txBox="1"/>
          <p:nvPr/>
        </p:nvSpPr>
        <p:spPr>
          <a:xfrm>
            <a:off x="1135851" y="1770921"/>
            <a:ext cx="5726862" cy="3932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GitOps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Echoserver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Application, and have three tags: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gitops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-demo-version-stable, Stable version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gitops-demo-version-v2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gitops</a:t>
            </a:r>
            <a:r>
              <a:rPr kumimoji="1"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-demo-version-failed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Scenario 1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Stable -&gt; v2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Canary + Batch Release</a:t>
            </a:r>
          </a:p>
          <a:p>
            <a:pPr>
              <a:lnSpc>
                <a:spcPct val="150000"/>
              </a:lnSpc>
            </a:pP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Scenario 1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V2 -&gt; failed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Fast Rollback</a:t>
            </a:r>
          </a:p>
        </p:txBody>
      </p:sp>
    </p:spTree>
    <p:extLst>
      <p:ext uri="{BB962C8B-B14F-4D97-AF65-F5344CB8AC3E}">
        <p14:creationId xmlns:p14="http://schemas.microsoft.com/office/powerpoint/2010/main" val="2886311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03F88-3820-576F-0A74-A96618FBEF8D}"/>
              </a:ext>
            </a:extLst>
          </p:cNvPr>
          <p:cNvSpPr txBox="1">
            <a:spLocks/>
          </p:cNvSpPr>
          <p:nvPr/>
        </p:nvSpPr>
        <p:spPr>
          <a:xfrm>
            <a:off x="0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Customize your own workload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82EED7-DD58-2935-6932-A1CA8C318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0964"/>
            <a:ext cx="12192000" cy="489120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79F4C8B-DA18-C973-ABA8-0338190F112E}"/>
              </a:ext>
            </a:extLst>
          </p:cNvPr>
          <p:cNvSpPr txBox="1"/>
          <p:nvPr/>
        </p:nvSpPr>
        <p:spPr>
          <a:xfrm>
            <a:off x="1567589" y="1285148"/>
            <a:ext cx="9056822" cy="462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defTabSz="58674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All workload with replicas, template, </a:t>
            </a:r>
            <a:r>
              <a:rPr lang="en-US" altLang="zh-CN" dirty="0" err="1">
                <a:solidFill>
                  <a:schemeClr val="accent5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strategy.partition</a:t>
            </a:r>
            <a:endParaRPr lang="en-US" altLang="zh-CN" sz="18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577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0C6B8-DC45-35CC-ECA5-FCBF34C87FCA}"/>
              </a:ext>
            </a:extLst>
          </p:cNvPr>
          <p:cNvSpPr txBox="1">
            <a:spLocks/>
          </p:cNvSpPr>
          <p:nvPr/>
        </p:nvSpPr>
        <p:spPr>
          <a:xfrm>
            <a:off x="0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Deployment In-place batch release capability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EDAEFFB-67F4-6DFE-B83B-8867F7EB1AD0}"/>
              </a:ext>
            </a:extLst>
          </p:cNvPr>
          <p:cNvSpPr/>
          <p:nvPr/>
        </p:nvSpPr>
        <p:spPr>
          <a:xfrm>
            <a:off x="6043148" y="1712187"/>
            <a:ext cx="1057442" cy="4120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Git Ops</a:t>
            </a:r>
            <a:endParaRPr kumimoji="1" lang="zh-CN" altLang="en-US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356D281-CAF9-91E2-151A-172B97E86AAE}"/>
              </a:ext>
            </a:extLst>
          </p:cNvPr>
          <p:cNvSpPr/>
          <p:nvPr/>
        </p:nvSpPr>
        <p:spPr>
          <a:xfrm>
            <a:off x="7657906" y="1712187"/>
            <a:ext cx="1613043" cy="41585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K8S-API</a:t>
            </a:r>
            <a:endParaRPr kumimoji="1" lang="zh-CN" altLang="en-US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DAD3D21-AB26-9E0B-DF7B-4406B710A03A}"/>
              </a:ext>
            </a:extLst>
          </p:cNvPr>
          <p:cNvSpPr/>
          <p:nvPr/>
        </p:nvSpPr>
        <p:spPr>
          <a:xfrm>
            <a:off x="7657906" y="3730910"/>
            <a:ext cx="1613043" cy="48288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Deployment</a:t>
            </a:r>
            <a:endParaRPr kumimoji="1" lang="zh-CN" altLang="en-US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120540BB-4485-8B92-9BD9-9A1A856EA092}"/>
              </a:ext>
            </a:extLst>
          </p:cNvPr>
          <p:cNvSpPr/>
          <p:nvPr/>
        </p:nvSpPr>
        <p:spPr>
          <a:xfrm>
            <a:off x="6357700" y="5525886"/>
            <a:ext cx="462337" cy="38014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61340C7F-6CFF-E53A-DF68-B6F71ACCB631}"/>
              </a:ext>
            </a:extLst>
          </p:cNvPr>
          <p:cNvSpPr/>
          <p:nvPr/>
        </p:nvSpPr>
        <p:spPr>
          <a:xfrm>
            <a:off x="6810761" y="4797039"/>
            <a:ext cx="1420462" cy="35959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ReplicaSet</a:t>
            </a:r>
            <a:r>
              <a:rPr kumimoji="1"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-X</a:t>
            </a:r>
            <a:endParaRPr kumimoji="1" lang="zh-CN" altLang="en-US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56D63D6-FF29-E76A-EB34-43B623DD9C50}"/>
              </a:ext>
            </a:extLst>
          </p:cNvPr>
          <p:cNvSpPr/>
          <p:nvPr/>
        </p:nvSpPr>
        <p:spPr>
          <a:xfrm>
            <a:off x="7247130" y="5525886"/>
            <a:ext cx="462337" cy="38014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736C64B-65C9-5F3C-B40C-4E8200BB95D7}"/>
              </a:ext>
            </a:extLst>
          </p:cNvPr>
          <p:cNvSpPr/>
          <p:nvPr/>
        </p:nvSpPr>
        <p:spPr>
          <a:xfrm>
            <a:off x="8809130" y="5484745"/>
            <a:ext cx="462337" cy="38014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BF75656-D703-EBEC-1B09-9A2C05028578}"/>
              </a:ext>
            </a:extLst>
          </p:cNvPr>
          <p:cNvSpPr/>
          <p:nvPr/>
        </p:nvSpPr>
        <p:spPr>
          <a:xfrm>
            <a:off x="9471379" y="5470215"/>
            <a:ext cx="462337" cy="38014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2F09C98-4514-1DB3-A4F5-D6113F5F3935}"/>
              </a:ext>
            </a:extLst>
          </p:cNvPr>
          <p:cNvSpPr txBox="1"/>
          <p:nvPr/>
        </p:nvSpPr>
        <p:spPr>
          <a:xfrm>
            <a:off x="6846516" y="5485125"/>
            <a:ext cx="2888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endParaRPr kumimoji="1" lang="zh-CN" altLang="en-US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67793D48-2CB2-7AB5-20D2-0A94BF7CB8F6}"/>
              </a:ext>
            </a:extLst>
          </p:cNvPr>
          <p:cNvCxnSpPr>
            <a:stCxn id="8" idx="1"/>
            <a:endCxn id="8" idx="5"/>
          </p:cNvCxnSpPr>
          <p:nvPr/>
        </p:nvCxnSpPr>
        <p:spPr>
          <a:xfrm>
            <a:off x="7314838" y="5581557"/>
            <a:ext cx="326921" cy="2688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F84D5D8A-03E7-2337-E45D-C017269CBCBC}"/>
              </a:ext>
            </a:extLst>
          </p:cNvPr>
          <p:cNvCxnSpPr>
            <a:stCxn id="8" idx="7"/>
            <a:endCxn id="8" idx="3"/>
          </p:cNvCxnSpPr>
          <p:nvPr/>
        </p:nvCxnSpPr>
        <p:spPr>
          <a:xfrm flipH="1">
            <a:off x="7314838" y="5581557"/>
            <a:ext cx="326921" cy="2688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9665388C-48B3-345C-85E2-AF9A4F237518}"/>
              </a:ext>
            </a:extLst>
          </p:cNvPr>
          <p:cNvSpPr/>
          <p:nvPr/>
        </p:nvSpPr>
        <p:spPr>
          <a:xfrm>
            <a:off x="7810920" y="5525886"/>
            <a:ext cx="462337" cy="38014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3F987206-C4CF-A59A-5EEE-29B695925BE1}"/>
              </a:ext>
            </a:extLst>
          </p:cNvPr>
          <p:cNvCxnSpPr>
            <a:stCxn id="14" idx="1"/>
            <a:endCxn id="14" idx="5"/>
          </p:cNvCxnSpPr>
          <p:nvPr/>
        </p:nvCxnSpPr>
        <p:spPr>
          <a:xfrm>
            <a:off x="7878628" y="5581557"/>
            <a:ext cx="326921" cy="2688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17566A7F-BDA9-3B32-E960-E2511116AFD4}"/>
              </a:ext>
            </a:extLst>
          </p:cNvPr>
          <p:cNvCxnSpPr>
            <a:stCxn id="14" idx="7"/>
            <a:endCxn id="14" idx="3"/>
          </p:cNvCxnSpPr>
          <p:nvPr/>
        </p:nvCxnSpPr>
        <p:spPr>
          <a:xfrm flipH="1">
            <a:off x="7878628" y="5581557"/>
            <a:ext cx="326921" cy="2688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右大括号 16">
            <a:extLst>
              <a:ext uri="{FF2B5EF4-FFF2-40B4-BE49-F238E27FC236}">
                <a16:creationId xmlns:a16="http://schemas.microsoft.com/office/drawing/2014/main" id="{B383ACCC-62A8-7E99-52E3-DBD39B6CD976}"/>
              </a:ext>
            </a:extLst>
          </p:cNvPr>
          <p:cNvSpPr/>
          <p:nvPr/>
        </p:nvSpPr>
        <p:spPr>
          <a:xfrm rot="5400000">
            <a:off x="9271047" y="5514522"/>
            <a:ext cx="155448" cy="914400"/>
          </a:xfrm>
          <a:prstGeom prst="rightBrac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8F76195-C7BA-46C8-18C2-485AD7E34D73}"/>
              </a:ext>
            </a:extLst>
          </p:cNvPr>
          <p:cNvSpPr txBox="1"/>
          <p:nvPr/>
        </p:nvSpPr>
        <p:spPr>
          <a:xfrm>
            <a:off x="8932333" y="6071150"/>
            <a:ext cx="8242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First Batch</a:t>
            </a:r>
            <a:endParaRPr kumimoji="1" lang="zh-CN" altLang="en-US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7587040A-4EBB-D6BC-D37C-F720287D648B}"/>
              </a:ext>
            </a:extLst>
          </p:cNvPr>
          <p:cNvSpPr/>
          <p:nvPr/>
        </p:nvSpPr>
        <p:spPr>
          <a:xfrm>
            <a:off x="10038508" y="5484745"/>
            <a:ext cx="462337" cy="38014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7F22043E-1D30-AF5E-FF81-5F53FD49254D}"/>
              </a:ext>
            </a:extLst>
          </p:cNvPr>
          <p:cNvSpPr/>
          <p:nvPr/>
        </p:nvSpPr>
        <p:spPr>
          <a:xfrm>
            <a:off x="10700757" y="5470215"/>
            <a:ext cx="462337" cy="38014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右大括号 20">
            <a:extLst>
              <a:ext uri="{FF2B5EF4-FFF2-40B4-BE49-F238E27FC236}">
                <a16:creationId xmlns:a16="http://schemas.microsoft.com/office/drawing/2014/main" id="{7EACC1E2-1FF6-E111-3BE0-BA3D675C798F}"/>
              </a:ext>
            </a:extLst>
          </p:cNvPr>
          <p:cNvSpPr/>
          <p:nvPr/>
        </p:nvSpPr>
        <p:spPr>
          <a:xfrm rot="5400000">
            <a:off x="10500425" y="5514522"/>
            <a:ext cx="155448" cy="914400"/>
          </a:xfrm>
          <a:prstGeom prst="rightBrac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CBC0D2F-65AF-EDE0-625D-AE4069951170}"/>
              </a:ext>
            </a:extLst>
          </p:cNvPr>
          <p:cNvSpPr txBox="1"/>
          <p:nvPr/>
        </p:nvSpPr>
        <p:spPr>
          <a:xfrm>
            <a:off x="11270240" y="5395115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D5B51566-E19B-E1E0-CB1D-894307736F32}"/>
              </a:ext>
            </a:extLst>
          </p:cNvPr>
          <p:cNvSpPr/>
          <p:nvPr/>
        </p:nvSpPr>
        <p:spPr>
          <a:xfrm>
            <a:off x="8807180" y="4797039"/>
            <a:ext cx="1420462" cy="3595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ReplicaSet</a:t>
            </a:r>
            <a:r>
              <a:rPr kumimoji="1"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-Y</a:t>
            </a:r>
            <a:endParaRPr kumimoji="1" lang="zh-CN" altLang="en-US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左大括号 24">
            <a:extLst>
              <a:ext uri="{FF2B5EF4-FFF2-40B4-BE49-F238E27FC236}">
                <a16:creationId xmlns:a16="http://schemas.microsoft.com/office/drawing/2014/main" id="{9BCD2A87-5D79-DCF2-74F7-F2F914DEA07E}"/>
              </a:ext>
            </a:extLst>
          </p:cNvPr>
          <p:cNvSpPr/>
          <p:nvPr/>
        </p:nvSpPr>
        <p:spPr>
          <a:xfrm rot="5400000">
            <a:off x="8306151" y="3600492"/>
            <a:ext cx="354332" cy="1800991"/>
          </a:xfrm>
          <a:prstGeom prst="leftBrace">
            <a:avLst>
              <a:gd name="adj1" fmla="val 8333"/>
              <a:gd name="adj2" fmla="val 4948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笑脸 25">
            <a:extLst>
              <a:ext uri="{FF2B5EF4-FFF2-40B4-BE49-F238E27FC236}">
                <a16:creationId xmlns:a16="http://schemas.microsoft.com/office/drawing/2014/main" id="{8F8F4B6A-CE22-A49F-3BA6-95606AD79267}"/>
              </a:ext>
            </a:extLst>
          </p:cNvPr>
          <p:cNvSpPr/>
          <p:nvPr/>
        </p:nvSpPr>
        <p:spPr>
          <a:xfrm>
            <a:off x="4977832" y="1688836"/>
            <a:ext cx="508000" cy="471307"/>
          </a:xfrm>
          <a:prstGeom prst="smileyFac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848D0743-8690-D382-46ED-E902A77654C6}"/>
              </a:ext>
            </a:extLst>
          </p:cNvPr>
          <p:cNvCxnSpPr>
            <a:cxnSpLocks/>
            <a:stCxn id="26" idx="6"/>
            <a:endCxn id="3" idx="1"/>
          </p:cNvCxnSpPr>
          <p:nvPr/>
        </p:nvCxnSpPr>
        <p:spPr>
          <a:xfrm flipV="1">
            <a:off x="5485832" y="1918234"/>
            <a:ext cx="557316" cy="6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478BA668-17CE-1CA3-8DEF-6C6F48717363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7100590" y="1918234"/>
            <a:ext cx="557316" cy="1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22894E97-C685-216F-E60F-3EE221E848D0}"/>
              </a:ext>
            </a:extLst>
          </p:cNvPr>
          <p:cNvSpPr/>
          <p:nvPr/>
        </p:nvSpPr>
        <p:spPr>
          <a:xfrm>
            <a:off x="4867333" y="2698916"/>
            <a:ext cx="1502958" cy="41209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Kruise</a:t>
            </a:r>
            <a:r>
              <a:rPr kumimoji="1"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Rollout</a:t>
            </a:r>
            <a:endParaRPr kumimoji="1" lang="zh-CN" altLang="en-US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77FB29CC-411A-D07F-4780-E0D2A15DAE16}"/>
              </a:ext>
            </a:extLst>
          </p:cNvPr>
          <p:cNvSpPr/>
          <p:nvPr/>
        </p:nvSpPr>
        <p:spPr>
          <a:xfrm>
            <a:off x="7657906" y="2747945"/>
            <a:ext cx="1613043" cy="3140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Webhook</a:t>
            </a:r>
            <a:endParaRPr kumimoji="1" lang="zh-CN" altLang="en-US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681E4759-43BA-D2AC-1C43-96AC50623AFE}"/>
              </a:ext>
            </a:extLst>
          </p:cNvPr>
          <p:cNvCxnSpPr>
            <a:cxnSpLocks/>
            <a:stCxn id="4" idx="2"/>
            <a:endCxn id="30" idx="0"/>
          </p:cNvCxnSpPr>
          <p:nvPr/>
        </p:nvCxnSpPr>
        <p:spPr>
          <a:xfrm>
            <a:off x="8464428" y="2128045"/>
            <a:ext cx="0" cy="619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12188776-C7A9-02F5-C549-64B0B431F040}"/>
              </a:ext>
            </a:extLst>
          </p:cNvPr>
          <p:cNvCxnSpPr>
            <a:cxnSpLocks/>
            <a:stCxn id="30" idx="2"/>
            <a:endCxn id="5" idx="0"/>
          </p:cNvCxnSpPr>
          <p:nvPr/>
        </p:nvCxnSpPr>
        <p:spPr>
          <a:xfrm>
            <a:off x="8464428" y="3061981"/>
            <a:ext cx="0" cy="668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580BD1D5-1E6D-2FC5-F323-A57885A57E50}"/>
              </a:ext>
            </a:extLst>
          </p:cNvPr>
          <p:cNvSpPr/>
          <p:nvPr/>
        </p:nvSpPr>
        <p:spPr>
          <a:xfrm>
            <a:off x="10236187" y="2656956"/>
            <a:ext cx="1955813" cy="47485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Deployment</a:t>
            </a:r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Controller</a:t>
            </a:r>
            <a:endParaRPr kumimoji="1" lang="zh-CN" altLang="en-US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6BFBE58-F837-F8F3-2D3C-BF737DC55651}"/>
              </a:ext>
            </a:extLst>
          </p:cNvPr>
          <p:cNvSpPr txBox="1"/>
          <p:nvPr/>
        </p:nvSpPr>
        <p:spPr>
          <a:xfrm>
            <a:off x="9253094" y="3500773"/>
            <a:ext cx="1686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000" dirty="0">
                <a:solidFill>
                  <a:schemeClr val="accent3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 controller don’t control RS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C875DF2-B827-C508-AC30-81BFB35E5C5A}"/>
              </a:ext>
            </a:extLst>
          </p:cNvPr>
          <p:cNvSpPr txBox="1"/>
          <p:nvPr/>
        </p:nvSpPr>
        <p:spPr>
          <a:xfrm>
            <a:off x="5531321" y="4341604"/>
            <a:ext cx="1784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000" dirty="0">
                <a:solidFill>
                  <a:schemeClr val="accent3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 Dynamic reconciliation of RS for batch release</a:t>
            </a:r>
            <a:endParaRPr kumimoji="1" lang="zh-CN" altLang="en-US" sz="1000" dirty="0">
              <a:solidFill>
                <a:schemeClr val="accent3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48BE61C7-A9D9-84A2-5F9D-6766D520818F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6370291" y="2904963"/>
            <a:ext cx="1287615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8BEEF95E-9B11-4E86-5AA0-C800204C19EB}"/>
              </a:ext>
            </a:extLst>
          </p:cNvPr>
          <p:cNvSpPr txBox="1"/>
          <p:nvPr/>
        </p:nvSpPr>
        <p:spPr>
          <a:xfrm>
            <a:off x="5748072" y="2455826"/>
            <a:ext cx="2343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ctr">
              <a:buAutoNum type="arabicPeriod"/>
            </a:pPr>
            <a:r>
              <a:rPr kumimoji="1" lang="en-US" altLang="zh-CN" sz="1000" dirty="0">
                <a:solidFill>
                  <a:schemeClr val="accent3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webhook modify</a:t>
            </a:r>
            <a:r>
              <a:rPr kumimoji="1" lang="zh-CN" altLang="en-US" sz="1000" dirty="0">
                <a:solidFill>
                  <a:schemeClr val="accent3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000" dirty="0">
                <a:solidFill>
                  <a:schemeClr val="accent3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deployment strategy, pause=true</a:t>
            </a:r>
            <a:endParaRPr kumimoji="1" lang="zh-CN" altLang="en-US" sz="1000" dirty="0">
              <a:solidFill>
                <a:schemeClr val="accent3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8" name="肘形连接符 37">
            <a:extLst>
              <a:ext uri="{FF2B5EF4-FFF2-40B4-BE49-F238E27FC236}">
                <a16:creationId xmlns:a16="http://schemas.microsoft.com/office/drawing/2014/main" id="{A3AA8BF0-85D1-BF41-D39F-BBABD54E3AFD}"/>
              </a:ext>
            </a:extLst>
          </p:cNvPr>
          <p:cNvCxnSpPr>
            <a:cxnSpLocks/>
          </p:cNvCxnSpPr>
          <p:nvPr/>
        </p:nvCxnSpPr>
        <p:spPr>
          <a:xfrm rot="10800000" flipV="1">
            <a:off x="9270950" y="3140502"/>
            <a:ext cx="1668839" cy="712979"/>
          </a:xfrm>
          <a:prstGeom prst="bentConnector3">
            <a:avLst>
              <a:gd name="adj1" fmla="val 1116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连接符 38">
            <a:extLst>
              <a:ext uri="{FF2B5EF4-FFF2-40B4-BE49-F238E27FC236}">
                <a16:creationId xmlns:a16="http://schemas.microsoft.com/office/drawing/2014/main" id="{6342FCC1-878A-C972-BC96-6633305C5345}"/>
              </a:ext>
            </a:extLst>
          </p:cNvPr>
          <p:cNvCxnSpPr>
            <a:stCxn id="29" idx="2"/>
            <a:endCxn id="24" idx="2"/>
          </p:cNvCxnSpPr>
          <p:nvPr/>
        </p:nvCxnSpPr>
        <p:spPr>
          <a:xfrm rot="16200000" flipH="1">
            <a:off x="6545299" y="2184522"/>
            <a:ext cx="2045625" cy="3898599"/>
          </a:xfrm>
          <a:prstGeom prst="bentConnector3">
            <a:avLst>
              <a:gd name="adj1" fmla="val 11117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连接符 39">
            <a:extLst>
              <a:ext uri="{FF2B5EF4-FFF2-40B4-BE49-F238E27FC236}">
                <a16:creationId xmlns:a16="http://schemas.microsoft.com/office/drawing/2014/main" id="{2ADFDA2A-25C4-0E54-A4C3-77B7F558E37F}"/>
              </a:ext>
            </a:extLst>
          </p:cNvPr>
          <p:cNvCxnSpPr>
            <a:stCxn id="29" idx="2"/>
            <a:endCxn id="7" idx="2"/>
          </p:cNvCxnSpPr>
          <p:nvPr/>
        </p:nvCxnSpPr>
        <p:spPr>
          <a:xfrm rot="16200000" flipH="1">
            <a:off x="5547090" y="3182732"/>
            <a:ext cx="2045625" cy="1902180"/>
          </a:xfrm>
          <a:prstGeom prst="bentConnector3">
            <a:avLst>
              <a:gd name="adj1" fmla="val 11117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645D25F9-9377-6A8A-F16F-7128339AE783}"/>
              </a:ext>
            </a:extLst>
          </p:cNvPr>
          <p:cNvCxnSpPr>
            <a:cxnSpLocks/>
          </p:cNvCxnSpPr>
          <p:nvPr/>
        </p:nvCxnSpPr>
        <p:spPr>
          <a:xfrm>
            <a:off x="10821120" y="3197040"/>
            <a:ext cx="178003" cy="16751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AEF427BA-4703-3BD2-AC92-7FF5C016489E}"/>
              </a:ext>
            </a:extLst>
          </p:cNvPr>
          <p:cNvCxnSpPr>
            <a:cxnSpLocks/>
          </p:cNvCxnSpPr>
          <p:nvPr/>
        </p:nvCxnSpPr>
        <p:spPr>
          <a:xfrm flipH="1">
            <a:off x="10821120" y="3197040"/>
            <a:ext cx="178003" cy="17567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E56C88F1-E6EA-131F-1476-2A6D17FC0936}"/>
              </a:ext>
            </a:extLst>
          </p:cNvPr>
          <p:cNvSpPr txBox="1"/>
          <p:nvPr/>
        </p:nvSpPr>
        <p:spPr>
          <a:xfrm>
            <a:off x="5678344" y="3611428"/>
            <a:ext cx="1920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000" dirty="0">
                <a:solidFill>
                  <a:schemeClr val="accent3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4. Recovery deployment strategy</a:t>
            </a:r>
            <a:endParaRPr kumimoji="1" lang="zh-CN" altLang="en-US" sz="1000" dirty="0">
              <a:solidFill>
                <a:schemeClr val="accent3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5" name="肘形连接符 44">
            <a:extLst>
              <a:ext uri="{FF2B5EF4-FFF2-40B4-BE49-F238E27FC236}">
                <a16:creationId xmlns:a16="http://schemas.microsoft.com/office/drawing/2014/main" id="{809B9C62-9FF6-AEA6-2437-BBB81415BEEC}"/>
              </a:ext>
            </a:extLst>
          </p:cNvPr>
          <p:cNvCxnSpPr>
            <a:cxnSpLocks/>
          </p:cNvCxnSpPr>
          <p:nvPr/>
        </p:nvCxnSpPr>
        <p:spPr>
          <a:xfrm flipV="1">
            <a:off x="9270949" y="3139705"/>
            <a:ext cx="2709093" cy="994116"/>
          </a:xfrm>
          <a:prstGeom prst="bentConnector3">
            <a:avLst>
              <a:gd name="adj1" fmla="val 9996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D42E49AD-D1A7-8279-2353-67270AFE8D08}"/>
              </a:ext>
            </a:extLst>
          </p:cNvPr>
          <p:cNvSpPr txBox="1"/>
          <p:nvPr/>
        </p:nvSpPr>
        <p:spPr>
          <a:xfrm>
            <a:off x="9282134" y="4167537"/>
            <a:ext cx="27090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000" dirty="0">
                <a:solidFill>
                  <a:schemeClr val="accent3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5. Deployment restores control over RS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F309AB1-E5E9-BEAD-C966-CC9C58C93097}"/>
              </a:ext>
            </a:extLst>
          </p:cNvPr>
          <p:cNvSpPr txBox="1"/>
          <p:nvPr/>
        </p:nvSpPr>
        <p:spPr>
          <a:xfrm>
            <a:off x="302606" y="1118464"/>
            <a:ext cx="4696217" cy="2962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Deployment rolling update only support </a:t>
            </a:r>
            <a:r>
              <a:rPr kumimoji="1"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maxUnavailable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and </a:t>
            </a:r>
            <a:r>
              <a:rPr kumimoji="1"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maxSurge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en-US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but not partition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Common community programs switch back and forth between two deployments, such as: flagger, </a:t>
            </a:r>
            <a:r>
              <a:rPr kumimoji="1"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kubevela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Weak Point: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Double resources during the release process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Deployment name change, not supported by many </a:t>
            </a:r>
            <a:r>
              <a:rPr kumimoji="1"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paas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in the community, e.g. helm, </a:t>
            </a:r>
            <a:r>
              <a:rPr kumimoji="1"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argo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-cd</a:t>
            </a:r>
          </a:p>
        </p:txBody>
      </p:sp>
      <p:cxnSp>
        <p:nvCxnSpPr>
          <p:cNvPr id="64" name="肘形连接符 63">
            <a:extLst>
              <a:ext uri="{FF2B5EF4-FFF2-40B4-BE49-F238E27FC236}">
                <a16:creationId xmlns:a16="http://schemas.microsoft.com/office/drawing/2014/main" id="{62CC9A07-CFE6-0882-94C6-E0FCD3ED5021}"/>
              </a:ext>
            </a:extLst>
          </p:cNvPr>
          <p:cNvCxnSpPr>
            <a:stCxn id="29" idx="2"/>
            <a:endCxn id="5" idx="1"/>
          </p:cNvCxnSpPr>
          <p:nvPr/>
        </p:nvCxnSpPr>
        <p:spPr>
          <a:xfrm rot="16200000" flipH="1">
            <a:off x="6207688" y="2522134"/>
            <a:ext cx="861343" cy="203909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8E15B474-B445-862E-1806-721FC901AAC0}"/>
              </a:ext>
            </a:extLst>
          </p:cNvPr>
          <p:cNvSpPr txBox="1"/>
          <p:nvPr/>
        </p:nvSpPr>
        <p:spPr>
          <a:xfrm>
            <a:off x="10038508" y="6069888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Second Batch</a:t>
            </a:r>
            <a:endParaRPr kumimoji="1" lang="zh-CN" altLang="en-US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A3C6132D-E90B-3CA4-23D3-9CD65ED8A3BB}"/>
              </a:ext>
            </a:extLst>
          </p:cNvPr>
          <p:cNvSpPr txBox="1"/>
          <p:nvPr/>
        </p:nvSpPr>
        <p:spPr>
          <a:xfrm>
            <a:off x="298947" y="4120754"/>
            <a:ext cx="5329778" cy="2316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400" dirty="0" err="1">
                <a:solidFill>
                  <a:schemeClr val="accent3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Kruise</a:t>
            </a:r>
            <a:r>
              <a:rPr kumimoji="1" lang="en-US" altLang="zh-CN" sz="1400" dirty="0">
                <a:solidFill>
                  <a:schemeClr val="accent3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Rollout: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accent3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Partition support for native deployments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accent3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 more Double resources and name changes during the release process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accent3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Fully compliant with the community Deployment's protocols, and can be taken back by the deployment after the release is complete</a:t>
            </a:r>
          </a:p>
        </p:txBody>
      </p:sp>
    </p:spTree>
    <p:extLst>
      <p:ext uri="{BB962C8B-B14F-4D97-AF65-F5344CB8AC3E}">
        <p14:creationId xmlns:p14="http://schemas.microsoft.com/office/powerpoint/2010/main" val="406596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4" grpId="0" animBg="1"/>
      <p:bldP spid="17" grpId="0" animBg="1"/>
      <p:bldP spid="18" grpId="0"/>
      <p:bldP spid="19" grpId="0" animBg="1"/>
      <p:bldP spid="20" grpId="0" animBg="1"/>
      <p:bldP spid="21" grpId="0" animBg="1"/>
      <p:bldP spid="23" grpId="0"/>
      <p:bldP spid="24" grpId="0" animBg="1"/>
      <p:bldP spid="25" grpId="0" animBg="1"/>
      <p:bldP spid="26" grpId="0" animBg="1"/>
      <p:bldP spid="29" grpId="0" animBg="1"/>
      <p:bldP spid="30" grpId="0" animBg="1"/>
      <p:bldP spid="33" grpId="0" animBg="1"/>
      <p:bldP spid="34" grpId="0"/>
      <p:bldP spid="35" grpId="0"/>
      <p:bldP spid="37" grpId="0"/>
      <p:bldP spid="44" grpId="0"/>
      <p:bldP spid="46" grpId="0"/>
      <p:bldP spid="65" grpId="0"/>
      <p:bldP spid="6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2F2C196-BD80-DC82-9DA0-E346431520EF}"/>
              </a:ext>
            </a:extLst>
          </p:cNvPr>
          <p:cNvSpPr txBox="1"/>
          <p:nvPr/>
        </p:nvSpPr>
        <p:spPr>
          <a:xfrm>
            <a:off x="3015669" y="3016964"/>
            <a:ext cx="6160661" cy="824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Scalable traffic scheduling solution</a:t>
            </a:r>
          </a:p>
        </p:txBody>
      </p:sp>
    </p:spTree>
    <p:extLst>
      <p:ext uri="{BB962C8B-B14F-4D97-AF65-F5344CB8AC3E}">
        <p14:creationId xmlns:p14="http://schemas.microsoft.com/office/powerpoint/2010/main" val="4201022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61F2B-2900-67B9-161A-AE9F5E437E79}"/>
              </a:ext>
            </a:extLst>
          </p:cNvPr>
          <p:cNvSpPr txBox="1">
            <a:spLocks/>
          </p:cNvSpPr>
          <p:nvPr/>
        </p:nvSpPr>
        <p:spPr>
          <a:xfrm>
            <a:off x="0" y="-133540"/>
            <a:ext cx="110890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How to integrate community’s traffic resources?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65B12D1-192E-AA93-9260-38A17379D835}"/>
              </a:ext>
            </a:extLst>
          </p:cNvPr>
          <p:cNvSpPr txBox="1"/>
          <p:nvPr/>
        </p:nvSpPr>
        <p:spPr>
          <a:xfrm>
            <a:off x="395278" y="1640446"/>
            <a:ext cx="5510572" cy="134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There are many Network Gateways in the community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Nginx, Istio, Kong, </a:t>
            </a:r>
            <a:r>
              <a:rPr lang="en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Apisix</a:t>
            </a: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How is Rollout compatible with each of these different implementations?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EC1272-6BE4-D114-DC95-BDE87AD96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343" y="1041021"/>
            <a:ext cx="3133724" cy="26860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1B2332F-54B9-6E9B-AB0C-61D35ACF7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3063" y="3835650"/>
            <a:ext cx="2156284" cy="293007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9369037-781D-DA31-3E9A-51836A285CC7}"/>
              </a:ext>
            </a:extLst>
          </p:cNvPr>
          <p:cNvSpPr txBox="1"/>
          <p:nvPr/>
        </p:nvSpPr>
        <p:spPr>
          <a:xfrm>
            <a:off x="395277" y="3224316"/>
            <a:ext cx="5980355" cy="1670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Community Programs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Flagger, Argo-rollout integrated directly in the code one by one</a:t>
            </a:r>
          </a:p>
          <a:p>
            <a:pPr>
              <a:lnSpc>
                <a:spcPct val="150000"/>
              </a:lnSpc>
            </a:pP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Insufficient: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One by one, the integration is too much 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Can’t customize user own traffic resources</a:t>
            </a:r>
          </a:p>
        </p:txBody>
      </p:sp>
    </p:spTree>
    <p:extLst>
      <p:ext uri="{BB962C8B-B14F-4D97-AF65-F5344CB8AC3E}">
        <p14:creationId xmlns:p14="http://schemas.microsoft.com/office/powerpoint/2010/main" val="182486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DE7FB-76E9-D350-6F74-1A373E610866}"/>
              </a:ext>
            </a:extLst>
          </p:cNvPr>
          <p:cNvSpPr txBox="1">
            <a:spLocks/>
          </p:cNvSpPr>
          <p:nvPr/>
        </p:nvSpPr>
        <p:spPr>
          <a:xfrm>
            <a:off x="0" y="-162489"/>
            <a:ext cx="110262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Traffic Scheduling Scheme Based on Lua Scripts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48540B4-5D9F-5C01-26AC-C2965673C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26" y="2024727"/>
            <a:ext cx="2988682" cy="339996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A3E2ADD-5CA5-1398-366D-ED7C8B748796}"/>
              </a:ext>
            </a:extLst>
          </p:cNvPr>
          <p:cNvSpPr/>
          <p:nvPr/>
        </p:nvSpPr>
        <p:spPr>
          <a:xfrm>
            <a:off x="3607265" y="1493241"/>
            <a:ext cx="4932727" cy="44629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814D7E51-80FC-2980-7497-DD936424B63E}"/>
              </a:ext>
            </a:extLst>
          </p:cNvPr>
          <p:cNvSpPr/>
          <p:nvPr/>
        </p:nvSpPr>
        <p:spPr>
          <a:xfrm>
            <a:off x="4602219" y="1638654"/>
            <a:ext cx="2942817" cy="43017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Traffic Controller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337963-4CCC-E8C2-ECC6-339364697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835" y="1293877"/>
            <a:ext cx="743037" cy="72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E14FB78-70A9-9C14-56C5-DE1A75E53E37}"/>
              </a:ext>
            </a:extLst>
          </p:cNvPr>
          <p:cNvSpPr/>
          <p:nvPr/>
        </p:nvSpPr>
        <p:spPr>
          <a:xfrm>
            <a:off x="8957787" y="2014883"/>
            <a:ext cx="2867135" cy="72100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Custom Resources: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Istio, 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Apisix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Kong 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443AB10-A743-C1DE-337D-7BCE627149EE}"/>
              </a:ext>
            </a:extLst>
          </p:cNvPr>
          <p:cNvSpPr/>
          <p:nvPr/>
        </p:nvSpPr>
        <p:spPr>
          <a:xfrm>
            <a:off x="5208326" y="2445550"/>
            <a:ext cx="1730601" cy="4887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Unstructured</a:t>
            </a: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51193D10-2202-0FFC-CAF1-4D192FD9394B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6938927" y="2681428"/>
            <a:ext cx="2018860" cy="849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2EB4069A-372A-59FA-C7FC-F2442E259846}"/>
              </a:ext>
            </a:extLst>
          </p:cNvPr>
          <p:cNvSpPr txBox="1"/>
          <p:nvPr/>
        </p:nvSpPr>
        <p:spPr>
          <a:xfrm>
            <a:off x="7045416" y="2418122"/>
            <a:ext cx="17892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 Get unstructured object</a:t>
            </a:r>
            <a:endParaRPr lang="en" altLang="zh-CN" sz="1000" dirty="0">
              <a:solidFill>
                <a:srgbClr val="A9B7C6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FB780C9-F83E-61FC-70DD-DCE15608B587}"/>
              </a:ext>
            </a:extLst>
          </p:cNvPr>
          <p:cNvSpPr/>
          <p:nvPr/>
        </p:nvSpPr>
        <p:spPr>
          <a:xfrm>
            <a:off x="3931636" y="3393095"/>
            <a:ext cx="4277877" cy="1242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Lua Manager</a:t>
            </a:r>
            <a:endParaRPr lang="en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F41714D-4086-12E7-231E-CDF32C69A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283" y="3971606"/>
            <a:ext cx="782003" cy="48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0279FDB-CC0C-39C1-7A2F-9CA547729624}"/>
              </a:ext>
            </a:extLst>
          </p:cNvPr>
          <p:cNvSpPr txBox="1"/>
          <p:nvPr/>
        </p:nvSpPr>
        <p:spPr>
          <a:xfrm>
            <a:off x="5264104" y="3501889"/>
            <a:ext cx="16129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Lua Script Manager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A66D73D3-8920-5819-DD70-8CA208B6E3EF}"/>
              </a:ext>
            </a:extLst>
          </p:cNvPr>
          <p:cNvSpPr/>
          <p:nvPr/>
        </p:nvSpPr>
        <p:spPr>
          <a:xfrm>
            <a:off x="4767274" y="3946639"/>
            <a:ext cx="882104" cy="53833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Istio Lua Script</a:t>
            </a:r>
            <a:endParaRPr kumimoji="1" lang="zh-CN" altLang="en-US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7992D08E-ED6B-79B9-B93F-883390F0B4E5}"/>
              </a:ext>
            </a:extLst>
          </p:cNvPr>
          <p:cNvSpPr/>
          <p:nvPr/>
        </p:nvSpPr>
        <p:spPr>
          <a:xfrm>
            <a:off x="5884408" y="3946639"/>
            <a:ext cx="882104" cy="53833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Apisix</a:t>
            </a:r>
            <a:r>
              <a:rPr kumimoji="1"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Lua Script</a:t>
            </a:r>
            <a:endParaRPr kumimoji="1" lang="zh-CN" altLang="en-US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4667C67E-578B-50E3-E1DC-ED23830CF2DE}"/>
              </a:ext>
            </a:extLst>
          </p:cNvPr>
          <p:cNvSpPr/>
          <p:nvPr/>
        </p:nvSpPr>
        <p:spPr>
          <a:xfrm>
            <a:off x="7059693" y="3945881"/>
            <a:ext cx="882104" cy="53833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Kong Lua Script</a:t>
            </a:r>
            <a:endParaRPr kumimoji="1" lang="zh-CN" altLang="en-US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51BC737D-4E1B-D7EE-2085-8281E58692BA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 flipH="1">
            <a:off x="6070575" y="2934302"/>
            <a:ext cx="3052" cy="4587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32C000C2-BB83-AFFA-6D13-1B92FB40E117}"/>
              </a:ext>
            </a:extLst>
          </p:cNvPr>
          <p:cNvSpPr txBox="1"/>
          <p:nvPr/>
        </p:nvSpPr>
        <p:spPr>
          <a:xfrm>
            <a:off x="6020391" y="2970125"/>
            <a:ext cx="1713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 Request rollout and unstructured object</a:t>
            </a:r>
            <a:endParaRPr lang="en" altLang="zh-CN" sz="1000" dirty="0">
              <a:solidFill>
                <a:srgbClr val="A9B7C6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8B4C3A6-961F-5872-0689-36760E687347}"/>
              </a:ext>
            </a:extLst>
          </p:cNvPr>
          <p:cNvSpPr/>
          <p:nvPr/>
        </p:nvSpPr>
        <p:spPr>
          <a:xfrm>
            <a:off x="5205273" y="5206960"/>
            <a:ext cx="1730601" cy="4887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Unstructured</a:t>
            </a: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DA99FF20-ABDC-8F3B-F5EC-46FABF92491D}"/>
              </a:ext>
            </a:extLst>
          </p:cNvPr>
          <p:cNvCxnSpPr>
            <a:cxnSpLocks/>
            <a:stCxn id="12" idx="2"/>
            <a:endCxn id="23" idx="0"/>
          </p:cNvCxnSpPr>
          <p:nvPr/>
        </p:nvCxnSpPr>
        <p:spPr>
          <a:xfrm flipH="1">
            <a:off x="6070574" y="4635244"/>
            <a:ext cx="1" cy="5717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F27F6C58-8ECE-44F0-8A7B-B570709245D8}"/>
              </a:ext>
            </a:extLst>
          </p:cNvPr>
          <p:cNvSpPr txBox="1"/>
          <p:nvPr/>
        </p:nvSpPr>
        <p:spPr>
          <a:xfrm>
            <a:off x="6079917" y="4741529"/>
            <a:ext cx="19714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 New unstructured object</a:t>
            </a:r>
            <a:endParaRPr lang="en" altLang="zh-CN" sz="1000" dirty="0">
              <a:solidFill>
                <a:srgbClr val="A9B7C6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B4230F3F-4027-10A8-2D3E-BB4EFEAEF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1263" y="3101173"/>
            <a:ext cx="3064067" cy="3429000"/>
          </a:xfrm>
          <a:prstGeom prst="rect">
            <a:avLst/>
          </a:prstGeom>
        </p:spPr>
      </p:pic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9519354E-ACCE-6C32-598E-A6561245C04E}"/>
              </a:ext>
            </a:extLst>
          </p:cNvPr>
          <p:cNvCxnSpPr>
            <a:cxnSpLocks/>
          </p:cNvCxnSpPr>
          <p:nvPr/>
        </p:nvCxnSpPr>
        <p:spPr>
          <a:xfrm>
            <a:off x="6935874" y="5451336"/>
            <a:ext cx="193538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E6C1CE57-2B50-54F2-2EAF-72EBF0EB8109}"/>
              </a:ext>
            </a:extLst>
          </p:cNvPr>
          <p:cNvSpPr txBox="1"/>
          <p:nvPr/>
        </p:nvSpPr>
        <p:spPr>
          <a:xfrm>
            <a:off x="6982899" y="518803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 Patch unstructured object</a:t>
            </a:r>
            <a:endParaRPr lang="en" altLang="zh-CN" sz="1000" dirty="0">
              <a:solidFill>
                <a:srgbClr val="A9B7C6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42F1CA66-B539-62EF-7058-275CDB971772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3179908" y="3724712"/>
            <a:ext cx="42735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868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DCAC-5FC3-5CD0-0997-24CF1FBAEFC2}"/>
              </a:ext>
            </a:extLst>
          </p:cNvPr>
          <p:cNvSpPr txBox="1">
            <a:spLocks/>
          </p:cNvSpPr>
          <p:nvPr/>
        </p:nvSpPr>
        <p:spPr>
          <a:xfrm>
            <a:off x="0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Advantage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of Lua scripts scheme   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54FCBF9-5CEA-1FF7-26FC-8470A98F2D49}"/>
              </a:ext>
            </a:extLst>
          </p:cNvPr>
          <p:cNvGrpSpPr>
            <a:grpSpLocks noChangeAspect="1"/>
          </p:cNvGrpSpPr>
          <p:nvPr/>
        </p:nvGrpSpPr>
        <p:grpSpPr>
          <a:xfrm>
            <a:off x="1686461" y="1080242"/>
            <a:ext cx="9039409" cy="3946744"/>
            <a:chOff x="1686461" y="2187356"/>
            <a:chExt cx="9039409" cy="3946744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E4DC73D-D27C-2266-2556-EA91DC227CF5}"/>
                </a:ext>
              </a:extLst>
            </p:cNvPr>
            <p:cNvGrpSpPr/>
            <p:nvPr/>
          </p:nvGrpSpPr>
          <p:grpSpPr>
            <a:xfrm>
              <a:off x="8283165" y="2187356"/>
              <a:ext cx="2442705" cy="3946744"/>
              <a:chOff x="8478784" y="1237417"/>
              <a:chExt cx="2442705" cy="3946744"/>
            </a:xfrm>
          </p:grpSpPr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51A1BD14-6F30-8606-835B-36A00FBBA671}"/>
                  </a:ext>
                </a:extLst>
              </p:cNvPr>
              <p:cNvGrpSpPr/>
              <p:nvPr/>
            </p:nvGrpSpPr>
            <p:grpSpPr>
              <a:xfrm>
                <a:off x="8548019" y="1237417"/>
                <a:ext cx="2153139" cy="1695628"/>
                <a:chOff x="8548019" y="1237417"/>
                <a:chExt cx="2153139" cy="1695628"/>
              </a:xfrm>
            </p:grpSpPr>
            <p:sp>
              <p:nvSpPr>
                <p:cNvPr id="39" name="任意形状 38">
                  <a:extLst>
                    <a:ext uri="{FF2B5EF4-FFF2-40B4-BE49-F238E27FC236}">
                      <a16:creationId xmlns:a16="http://schemas.microsoft.com/office/drawing/2014/main" id="{93B04913-A01F-7427-A364-D8BD7706E9B7}"/>
                    </a:ext>
                  </a:extLst>
                </p:cNvPr>
                <p:cNvSpPr/>
                <p:nvPr/>
              </p:nvSpPr>
              <p:spPr>
                <a:xfrm rot="2460181">
                  <a:off x="8548019" y="1237417"/>
                  <a:ext cx="2153139" cy="1651553"/>
                </a:xfrm>
                <a:custGeom>
                  <a:avLst/>
                  <a:gdLst>
                    <a:gd name="connsiteX0" fmla="*/ 37651 w 2153139"/>
                    <a:gd name="connsiteY0" fmla="*/ 1422558 h 1651553"/>
                    <a:gd name="connsiteX1" fmla="*/ 1643048 w 2153139"/>
                    <a:gd name="connsiteY1" fmla="*/ 26859 h 1651553"/>
                    <a:gd name="connsiteX2" fmla="*/ 1797491 w 2153139"/>
                    <a:gd name="connsiteY2" fmla="*/ 37650 h 1651553"/>
                    <a:gd name="connsiteX3" fmla="*/ 2153139 w 2153139"/>
                    <a:gd name="connsiteY3" fmla="*/ 446734 h 1651553"/>
                    <a:gd name="connsiteX4" fmla="*/ 2153139 w 2153139"/>
                    <a:gd name="connsiteY4" fmla="*/ 1356446 h 1651553"/>
                    <a:gd name="connsiteX5" fmla="*/ 1858032 w 2153139"/>
                    <a:gd name="connsiteY5" fmla="*/ 1651553 h 1651553"/>
                    <a:gd name="connsiteX6" fmla="*/ 102029 w 2153139"/>
                    <a:gd name="connsiteY6" fmla="*/ 1651553 h 1651553"/>
                    <a:gd name="connsiteX7" fmla="*/ 90679 w 2153139"/>
                    <a:gd name="connsiteY7" fmla="*/ 1650409 h 1651553"/>
                    <a:gd name="connsiteX8" fmla="*/ 26859 w 2153139"/>
                    <a:gd name="connsiteY8" fmla="*/ 1577001 h 1651553"/>
                    <a:gd name="connsiteX9" fmla="*/ 37651 w 2153139"/>
                    <a:gd name="connsiteY9" fmla="*/ 1422558 h 16515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153139" h="1651553">
                      <a:moveTo>
                        <a:pt x="37651" y="1422558"/>
                      </a:moveTo>
                      <a:lnTo>
                        <a:pt x="1643048" y="26859"/>
                      </a:lnTo>
                      <a:cubicBezTo>
                        <a:pt x="1688676" y="-12809"/>
                        <a:pt x="1757822" y="-7978"/>
                        <a:pt x="1797491" y="37650"/>
                      </a:cubicBezTo>
                      <a:lnTo>
                        <a:pt x="2153139" y="446734"/>
                      </a:lnTo>
                      <a:lnTo>
                        <a:pt x="2153139" y="1356446"/>
                      </a:lnTo>
                      <a:cubicBezTo>
                        <a:pt x="2153139" y="1519429"/>
                        <a:pt x="2021015" y="1651553"/>
                        <a:pt x="1858032" y="1651553"/>
                      </a:cubicBezTo>
                      <a:lnTo>
                        <a:pt x="102029" y="1651553"/>
                      </a:lnTo>
                      <a:lnTo>
                        <a:pt x="90679" y="1650409"/>
                      </a:lnTo>
                      <a:lnTo>
                        <a:pt x="26859" y="1577001"/>
                      </a:lnTo>
                      <a:cubicBezTo>
                        <a:pt x="-12809" y="1531372"/>
                        <a:pt x="-7978" y="1462226"/>
                        <a:pt x="37651" y="142255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2700" cap="rnd">
                  <a:noFill/>
                  <a:prstDash val="solid"/>
                  <a:round/>
                </a:ln>
                <a:effectLst>
                  <a:outerShdw blurRad="254000" dist="127000" algn="ctr" rotWithShape="0">
                    <a:schemeClr val="bg1">
                      <a:lumMod val="65000"/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rgbClr val="FFFFFF"/>
                      </a:solidFill>
                      <a:latin typeface="Arial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rgbClr val="FFFFFF"/>
                      </a:solidFill>
                      <a:latin typeface="Arial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rgbClr val="FFFFFF"/>
                      </a:solidFill>
                      <a:latin typeface="Arial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rgbClr val="FFFFFF"/>
                      </a:solidFill>
                      <a:latin typeface="Arial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rgbClr val="FFFFFF"/>
                      </a:solidFill>
                      <a:latin typeface="Arial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rgbClr val="FFFFFF"/>
                      </a:solidFill>
                      <a:latin typeface="Arial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rgbClr val="FFFFFF"/>
                      </a:solidFill>
                      <a:latin typeface="Arial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rgbClr val="FFFFFF"/>
                      </a:solidFill>
                      <a:latin typeface="Arial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rgbClr val="FFFFFF"/>
                      </a:solidFill>
                      <a:latin typeface="Arial"/>
                      <a:ea typeface="+mn-ea"/>
                      <a:cs typeface="+mn-cs"/>
                    </a:defRPr>
                  </a:lvl9pPr>
                </a:lstStyle>
                <a:p>
                  <a:pPr algn="ctr" defTabSz="914354"/>
                  <a:endParaRPr lang="zh-CN" altLang="en-US" sz="2000" b="1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0" name="Number1">
                  <a:extLst>
                    <a:ext uri="{FF2B5EF4-FFF2-40B4-BE49-F238E27FC236}">
                      <a16:creationId xmlns:a16="http://schemas.microsoft.com/office/drawing/2014/main" id="{501C4FD3-8B90-C70A-F4A5-3A21F8003B78}"/>
                    </a:ext>
                  </a:extLst>
                </p:cNvPr>
                <p:cNvSpPr txBox="1"/>
                <p:nvPr/>
              </p:nvSpPr>
              <p:spPr>
                <a:xfrm>
                  <a:off x="9624588" y="2409825"/>
                  <a:ext cx="68278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zh-CN" sz="2800">
                      <a:solidFill>
                        <a:srgbClr val="FFFFFF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03</a:t>
                  </a:r>
                  <a:endParaRPr lang="zh-CN" altLang="en-US" sz="280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0B947914-A8F2-F704-6CA5-B2B732D87521}"/>
                  </a:ext>
                </a:extLst>
              </p:cNvPr>
              <p:cNvGrpSpPr/>
              <p:nvPr/>
            </p:nvGrpSpPr>
            <p:grpSpPr>
              <a:xfrm>
                <a:off x="8478784" y="2984780"/>
                <a:ext cx="2442705" cy="2199381"/>
                <a:chOff x="8478784" y="2984780"/>
                <a:chExt cx="2442705" cy="2199381"/>
              </a:xfrm>
            </p:grpSpPr>
            <p:grpSp>
              <p:nvGrpSpPr>
                <p:cNvPr id="33" name="组合 32">
                  <a:extLst>
                    <a:ext uri="{FF2B5EF4-FFF2-40B4-BE49-F238E27FC236}">
                      <a16:creationId xmlns:a16="http://schemas.microsoft.com/office/drawing/2014/main" id="{07C83784-74C6-DD38-F412-A477EA0556D9}"/>
                    </a:ext>
                  </a:extLst>
                </p:cNvPr>
                <p:cNvGrpSpPr/>
                <p:nvPr/>
              </p:nvGrpSpPr>
              <p:grpSpPr>
                <a:xfrm>
                  <a:off x="8478784" y="3392723"/>
                  <a:ext cx="2442705" cy="1791438"/>
                  <a:chOff x="8478784" y="3392723"/>
                  <a:chExt cx="2442705" cy="1791438"/>
                </a:xfrm>
              </p:grpSpPr>
              <p:sp>
                <p:nvSpPr>
                  <p:cNvPr id="37" name="Bullet1">
                    <a:extLst>
                      <a:ext uri="{FF2B5EF4-FFF2-40B4-BE49-F238E27FC236}">
                        <a16:creationId xmlns:a16="http://schemas.microsoft.com/office/drawing/2014/main" id="{844C4A3A-74AF-A379-EF53-0B301A7B227F}"/>
                      </a:ext>
                    </a:extLst>
                  </p:cNvPr>
                  <p:cNvSpPr txBox="1"/>
                  <p:nvPr/>
                </p:nvSpPr>
                <p:spPr>
                  <a:xfrm>
                    <a:off x="8478784" y="3392723"/>
                    <a:ext cx="2442705" cy="618093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b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" altLang="zh-CN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Low cost of learning</a:t>
                    </a:r>
                    <a:endParaRPr lang="en-US" altLang="zh-CN" dirty="0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38" name="Text1">
                    <a:extLst>
                      <a:ext uri="{FF2B5EF4-FFF2-40B4-BE49-F238E27FC236}">
                        <a16:creationId xmlns:a16="http://schemas.microsoft.com/office/drawing/2014/main" id="{460F4F88-BBA7-C8A1-F635-0D17C7B97B5B}"/>
                      </a:ext>
                    </a:extLst>
                  </p:cNvPr>
                  <p:cNvSpPr txBox="1"/>
                  <p:nvPr/>
                </p:nvSpPr>
                <p:spPr>
                  <a:xfrm>
                    <a:off x="8478784" y="4101428"/>
                    <a:ext cx="2442705" cy="1082733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0">
                    <a:normAutofit fontScale="92500"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228600" indent="-228600">
                      <a:lnSpc>
                        <a:spcPct val="120000"/>
                      </a:lnSpc>
                      <a:buAutoNum type="arabicPeriod"/>
                    </a:pPr>
                    <a:r>
                      <a:rPr lang="en" altLang="zh-CN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Arial" panose="020B0604020202020204" pitchFamily="34" charset="0"/>
                      </a:rPr>
                      <a:t>Simple, Standard API Definition</a:t>
                    </a:r>
                  </a:p>
                  <a:p>
                    <a:pPr marL="228600" indent="-228600">
                      <a:lnSpc>
                        <a:spcPct val="120000"/>
                      </a:lnSpc>
                      <a:buAutoNum type="arabicPeriod"/>
                    </a:pPr>
                    <a:r>
                      <a:rPr lang="en" altLang="zh-CN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Arial" panose="020B0604020202020204" pitchFamily="34" charset="0"/>
                      </a:rPr>
                      <a:t>Lua script syntax is simple</a:t>
                    </a:r>
                  </a:p>
                  <a:p>
                    <a:pPr marL="228600" indent="-228600">
                      <a:lnSpc>
                        <a:spcPct val="120000"/>
                      </a:lnSpc>
                      <a:buAutoNum type="arabicPeriod"/>
                    </a:pPr>
                    <a:endParaRPr lang="en-US" altLang="zh-CN" sz="1200" dirty="0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Arial" panose="020B0604020202020204" pitchFamily="34" charset="0"/>
                    </a:endParaRPr>
                  </a:p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 </a:t>
                    </a:r>
                    <a:endParaRPr lang="en-US" altLang="zh-CN" sz="12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grpSp>
              <p:nvGrpSpPr>
                <p:cNvPr id="34" name="组合 33">
                  <a:extLst>
                    <a:ext uri="{FF2B5EF4-FFF2-40B4-BE49-F238E27FC236}">
                      <a16:creationId xmlns:a16="http://schemas.microsoft.com/office/drawing/2014/main" id="{F1D442A5-047A-9534-D30C-89C4F6CF7620}"/>
                    </a:ext>
                  </a:extLst>
                </p:cNvPr>
                <p:cNvGrpSpPr/>
                <p:nvPr/>
              </p:nvGrpSpPr>
              <p:grpSpPr>
                <a:xfrm>
                  <a:off x="8541329" y="2984780"/>
                  <a:ext cx="444222" cy="444220"/>
                  <a:chOff x="7525211" y="3575188"/>
                  <a:chExt cx="444222" cy="444220"/>
                </a:xfrm>
              </p:grpSpPr>
              <p:sp>
                <p:nvSpPr>
                  <p:cNvPr id="35" name="椭圆 34">
                    <a:extLst>
                      <a:ext uri="{FF2B5EF4-FFF2-40B4-BE49-F238E27FC236}">
                        <a16:creationId xmlns:a16="http://schemas.microsoft.com/office/drawing/2014/main" id="{1111D71B-2FC9-D241-00FF-82170ED10E1B}"/>
                      </a:ext>
                    </a:extLst>
                  </p:cNvPr>
                  <p:cNvSpPr/>
                  <p:nvPr/>
                </p:nvSpPr>
                <p:spPr>
                  <a:xfrm>
                    <a:off x="7525211" y="3575188"/>
                    <a:ext cx="444222" cy="444220"/>
                  </a:xfrm>
                  <a:prstGeom prst="ellipse">
                    <a:avLst/>
                  </a:prstGeom>
                  <a:solidFill>
                    <a:schemeClr val="accent5"/>
                  </a:solidFill>
                  <a:ln w="12700" cap="rnd">
                    <a:noFill/>
                    <a:prstDash val="solid"/>
                    <a:round/>
                  </a:ln>
                  <a:effectLst>
                    <a:outerShdw blurRad="254000" dist="127000" algn="ctr" rotWithShape="0">
                      <a:schemeClr val="accent5">
                        <a:alpha val="32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rmAutofit fontScale="85000" lnSpcReduction="20000"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914354"/>
                    <a:endParaRPr lang="zh-CN" altLang="en-US" sz="2000" b="1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36" name="Icon1">
                    <a:extLst>
                      <a:ext uri="{FF2B5EF4-FFF2-40B4-BE49-F238E27FC236}">
                        <a16:creationId xmlns:a16="http://schemas.microsoft.com/office/drawing/2014/main" id="{B4F7DA7B-184E-7003-28B1-680B4BA1AF2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653557" y="3694518"/>
                    <a:ext cx="187529" cy="205561"/>
                  </a:xfrm>
                  <a:custGeom>
                    <a:avLst/>
                    <a:gdLst>
                      <a:gd name="connsiteX0" fmla="*/ 248770 w 495300"/>
                      <a:gd name="connsiteY0" fmla="*/ 621 h 542925"/>
                      <a:gd name="connsiteX1" fmla="*/ 496420 w 495300"/>
                      <a:gd name="connsiteY1" fmla="*/ 248271 h 542925"/>
                      <a:gd name="connsiteX2" fmla="*/ 323827 w 495300"/>
                      <a:gd name="connsiteY2" fmla="*/ 484396 h 542925"/>
                      <a:gd name="connsiteX3" fmla="*/ 346973 w 495300"/>
                      <a:gd name="connsiteY3" fmla="*/ 524496 h 542925"/>
                      <a:gd name="connsiteX4" fmla="*/ 420220 w 495300"/>
                      <a:gd name="connsiteY4" fmla="*/ 524496 h 542925"/>
                      <a:gd name="connsiteX5" fmla="*/ 420220 w 495300"/>
                      <a:gd name="connsiteY5" fmla="*/ 543546 h 542925"/>
                      <a:gd name="connsiteX6" fmla="*/ 77320 w 495300"/>
                      <a:gd name="connsiteY6" fmla="*/ 543546 h 542925"/>
                      <a:gd name="connsiteX7" fmla="*/ 77320 w 495300"/>
                      <a:gd name="connsiteY7" fmla="*/ 524496 h 542925"/>
                      <a:gd name="connsiteX8" fmla="*/ 150567 w 495300"/>
                      <a:gd name="connsiteY8" fmla="*/ 524496 h 542925"/>
                      <a:gd name="connsiteX9" fmla="*/ 173713 w 495300"/>
                      <a:gd name="connsiteY9" fmla="*/ 484396 h 542925"/>
                      <a:gd name="connsiteX10" fmla="*/ 1120 w 495300"/>
                      <a:gd name="connsiteY10" fmla="*/ 248271 h 542925"/>
                      <a:gd name="connsiteX11" fmla="*/ 248770 w 495300"/>
                      <a:gd name="connsiteY11" fmla="*/ 621 h 542925"/>
                      <a:gd name="connsiteX12" fmla="*/ 192763 w 495300"/>
                      <a:gd name="connsiteY12" fmla="*/ 489539 h 542925"/>
                      <a:gd name="connsiteX13" fmla="*/ 172570 w 495300"/>
                      <a:gd name="connsiteY13" fmla="*/ 524496 h 542925"/>
                      <a:gd name="connsiteX14" fmla="*/ 324970 w 495300"/>
                      <a:gd name="connsiteY14" fmla="*/ 524496 h 542925"/>
                      <a:gd name="connsiteX15" fmla="*/ 304777 w 495300"/>
                      <a:gd name="connsiteY15" fmla="*/ 489539 h 542925"/>
                      <a:gd name="connsiteX16" fmla="*/ 248770 w 495300"/>
                      <a:gd name="connsiteY16" fmla="*/ 495921 h 542925"/>
                      <a:gd name="connsiteX17" fmla="*/ 192763 w 495300"/>
                      <a:gd name="connsiteY17" fmla="*/ 489539 h 542925"/>
                      <a:gd name="connsiteX18" fmla="*/ 248770 w 495300"/>
                      <a:gd name="connsiteY18" fmla="*/ 143496 h 542925"/>
                      <a:gd name="connsiteX19" fmla="*/ 143995 w 495300"/>
                      <a:gd name="connsiteY19" fmla="*/ 248271 h 542925"/>
                      <a:gd name="connsiteX20" fmla="*/ 248770 w 495300"/>
                      <a:gd name="connsiteY20" fmla="*/ 353046 h 542925"/>
                      <a:gd name="connsiteX21" fmla="*/ 353545 w 495300"/>
                      <a:gd name="connsiteY21" fmla="*/ 248271 h 542925"/>
                      <a:gd name="connsiteX22" fmla="*/ 248770 w 495300"/>
                      <a:gd name="connsiteY22" fmla="*/ 143496 h 542925"/>
                      <a:gd name="connsiteX23" fmla="*/ 367833 w 495300"/>
                      <a:gd name="connsiteY23" fmla="*/ 114921 h 542925"/>
                      <a:gd name="connsiteX24" fmla="*/ 353545 w 495300"/>
                      <a:gd name="connsiteY24" fmla="*/ 129209 h 542925"/>
                      <a:gd name="connsiteX25" fmla="*/ 367833 w 495300"/>
                      <a:gd name="connsiteY25" fmla="*/ 143496 h 542925"/>
                      <a:gd name="connsiteX26" fmla="*/ 382120 w 495300"/>
                      <a:gd name="connsiteY26" fmla="*/ 129209 h 542925"/>
                      <a:gd name="connsiteX27" fmla="*/ 367833 w 495300"/>
                      <a:gd name="connsiteY27" fmla="*/ 114921 h 542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495300" h="542925">
                        <a:moveTo>
                          <a:pt x="248770" y="621"/>
                        </a:moveTo>
                        <a:cubicBezTo>
                          <a:pt x="385549" y="621"/>
                          <a:pt x="496420" y="111492"/>
                          <a:pt x="496420" y="248271"/>
                        </a:cubicBezTo>
                        <a:cubicBezTo>
                          <a:pt x="496420" y="358856"/>
                          <a:pt x="423935" y="452582"/>
                          <a:pt x="323827" y="484396"/>
                        </a:cubicBezTo>
                        <a:lnTo>
                          <a:pt x="346973" y="524496"/>
                        </a:lnTo>
                        <a:lnTo>
                          <a:pt x="420220" y="524496"/>
                        </a:lnTo>
                        <a:lnTo>
                          <a:pt x="420220" y="543546"/>
                        </a:lnTo>
                        <a:lnTo>
                          <a:pt x="77320" y="543546"/>
                        </a:lnTo>
                        <a:lnTo>
                          <a:pt x="77320" y="524496"/>
                        </a:lnTo>
                        <a:lnTo>
                          <a:pt x="150567" y="524496"/>
                        </a:lnTo>
                        <a:lnTo>
                          <a:pt x="173713" y="484396"/>
                        </a:lnTo>
                        <a:cubicBezTo>
                          <a:pt x="73605" y="452582"/>
                          <a:pt x="1120" y="358856"/>
                          <a:pt x="1120" y="248271"/>
                        </a:cubicBezTo>
                        <a:cubicBezTo>
                          <a:pt x="1120" y="111492"/>
                          <a:pt x="111991" y="621"/>
                          <a:pt x="248770" y="621"/>
                        </a:cubicBezTo>
                        <a:close/>
                        <a:moveTo>
                          <a:pt x="192763" y="489539"/>
                        </a:moveTo>
                        <a:lnTo>
                          <a:pt x="172570" y="524496"/>
                        </a:lnTo>
                        <a:lnTo>
                          <a:pt x="324970" y="524496"/>
                        </a:lnTo>
                        <a:lnTo>
                          <a:pt x="304777" y="489539"/>
                        </a:lnTo>
                        <a:cubicBezTo>
                          <a:pt x="286775" y="493730"/>
                          <a:pt x="268010" y="495921"/>
                          <a:pt x="248770" y="495921"/>
                        </a:cubicBezTo>
                        <a:cubicBezTo>
                          <a:pt x="229530" y="495921"/>
                          <a:pt x="210765" y="493730"/>
                          <a:pt x="192763" y="489539"/>
                        </a:cubicBezTo>
                        <a:close/>
                        <a:moveTo>
                          <a:pt x="248770" y="143496"/>
                        </a:moveTo>
                        <a:cubicBezTo>
                          <a:pt x="190858" y="143496"/>
                          <a:pt x="143995" y="190359"/>
                          <a:pt x="143995" y="248271"/>
                        </a:cubicBezTo>
                        <a:cubicBezTo>
                          <a:pt x="143995" y="306183"/>
                          <a:pt x="190858" y="353046"/>
                          <a:pt x="248770" y="353046"/>
                        </a:cubicBezTo>
                        <a:cubicBezTo>
                          <a:pt x="306682" y="353046"/>
                          <a:pt x="353545" y="306183"/>
                          <a:pt x="353545" y="248271"/>
                        </a:cubicBezTo>
                        <a:cubicBezTo>
                          <a:pt x="353545" y="190359"/>
                          <a:pt x="306682" y="143496"/>
                          <a:pt x="248770" y="143496"/>
                        </a:cubicBezTo>
                        <a:close/>
                        <a:moveTo>
                          <a:pt x="367833" y="114921"/>
                        </a:moveTo>
                        <a:cubicBezTo>
                          <a:pt x="359927" y="114921"/>
                          <a:pt x="353545" y="121303"/>
                          <a:pt x="353545" y="129209"/>
                        </a:cubicBezTo>
                        <a:cubicBezTo>
                          <a:pt x="353545" y="137114"/>
                          <a:pt x="359927" y="143496"/>
                          <a:pt x="367833" y="143496"/>
                        </a:cubicBezTo>
                        <a:cubicBezTo>
                          <a:pt x="375738" y="143496"/>
                          <a:pt x="382120" y="137114"/>
                          <a:pt x="382120" y="129209"/>
                        </a:cubicBezTo>
                        <a:cubicBezTo>
                          <a:pt x="382120" y="121303"/>
                          <a:pt x="375738" y="114921"/>
                          <a:pt x="367833" y="11492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</p:grp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8517A08-E4A6-655C-7BAB-A5471035AC8F}"/>
                </a:ext>
              </a:extLst>
            </p:cNvPr>
            <p:cNvGrpSpPr/>
            <p:nvPr/>
          </p:nvGrpSpPr>
          <p:grpSpPr>
            <a:xfrm>
              <a:off x="4985916" y="2187356"/>
              <a:ext cx="2215329" cy="3946744"/>
              <a:chOff x="5181535" y="1237417"/>
              <a:chExt cx="2215329" cy="3946744"/>
            </a:xfrm>
          </p:grpSpPr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DD4D92C8-8EAE-0D66-D168-7F886F371CB0}"/>
                  </a:ext>
                </a:extLst>
              </p:cNvPr>
              <p:cNvGrpSpPr/>
              <p:nvPr/>
            </p:nvGrpSpPr>
            <p:grpSpPr>
              <a:xfrm>
                <a:off x="5243725" y="1237417"/>
                <a:ext cx="2153139" cy="1695628"/>
                <a:chOff x="5243725" y="1237417"/>
                <a:chExt cx="2153139" cy="1695628"/>
              </a:xfrm>
            </p:grpSpPr>
            <p:sp>
              <p:nvSpPr>
                <p:cNvPr id="29" name="任意形状 28">
                  <a:extLst>
                    <a:ext uri="{FF2B5EF4-FFF2-40B4-BE49-F238E27FC236}">
                      <a16:creationId xmlns:a16="http://schemas.microsoft.com/office/drawing/2014/main" id="{AA6C5C5C-B716-D94A-98BF-C3F0D7724E81}"/>
                    </a:ext>
                  </a:extLst>
                </p:cNvPr>
                <p:cNvSpPr/>
                <p:nvPr/>
              </p:nvSpPr>
              <p:spPr>
                <a:xfrm rot="2460181">
                  <a:off x="5243725" y="1237417"/>
                  <a:ext cx="2153139" cy="1651553"/>
                </a:xfrm>
                <a:custGeom>
                  <a:avLst/>
                  <a:gdLst>
                    <a:gd name="connsiteX0" fmla="*/ 37651 w 2153139"/>
                    <a:gd name="connsiteY0" fmla="*/ 1422558 h 1651553"/>
                    <a:gd name="connsiteX1" fmla="*/ 1643048 w 2153139"/>
                    <a:gd name="connsiteY1" fmla="*/ 26859 h 1651553"/>
                    <a:gd name="connsiteX2" fmla="*/ 1797491 w 2153139"/>
                    <a:gd name="connsiteY2" fmla="*/ 37650 h 1651553"/>
                    <a:gd name="connsiteX3" fmla="*/ 2153139 w 2153139"/>
                    <a:gd name="connsiteY3" fmla="*/ 446734 h 1651553"/>
                    <a:gd name="connsiteX4" fmla="*/ 2153139 w 2153139"/>
                    <a:gd name="connsiteY4" fmla="*/ 1356446 h 1651553"/>
                    <a:gd name="connsiteX5" fmla="*/ 1858032 w 2153139"/>
                    <a:gd name="connsiteY5" fmla="*/ 1651553 h 1651553"/>
                    <a:gd name="connsiteX6" fmla="*/ 102029 w 2153139"/>
                    <a:gd name="connsiteY6" fmla="*/ 1651553 h 1651553"/>
                    <a:gd name="connsiteX7" fmla="*/ 90679 w 2153139"/>
                    <a:gd name="connsiteY7" fmla="*/ 1650409 h 1651553"/>
                    <a:gd name="connsiteX8" fmla="*/ 26859 w 2153139"/>
                    <a:gd name="connsiteY8" fmla="*/ 1577001 h 1651553"/>
                    <a:gd name="connsiteX9" fmla="*/ 37651 w 2153139"/>
                    <a:gd name="connsiteY9" fmla="*/ 1422558 h 16515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153139" h="1651553">
                      <a:moveTo>
                        <a:pt x="37651" y="1422558"/>
                      </a:moveTo>
                      <a:lnTo>
                        <a:pt x="1643048" y="26859"/>
                      </a:lnTo>
                      <a:cubicBezTo>
                        <a:pt x="1688676" y="-12809"/>
                        <a:pt x="1757822" y="-7978"/>
                        <a:pt x="1797491" y="37650"/>
                      </a:cubicBezTo>
                      <a:lnTo>
                        <a:pt x="2153139" y="446734"/>
                      </a:lnTo>
                      <a:lnTo>
                        <a:pt x="2153139" y="1356446"/>
                      </a:lnTo>
                      <a:cubicBezTo>
                        <a:pt x="2153139" y="1519429"/>
                        <a:pt x="2021015" y="1651553"/>
                        <a:pt x="1858032" y="1651553"/>
                      </a:cubicBezTo>
                      <a:lnTo>
                        <a:pt x="102029" y="1651553"/>
                      </a:lnTo>
                      <a:lnTo>
                        <a:pt x="90679" y="1650409"/>
                      </a:lnTo>
                      <a:lnTo>
                        <a:pt x="26859" y="1577001"/>
                      </a:lnTo>
                      <a:cubicBezTo>
                        <a:pt x="-12809" y="1531372"/>
                        <a:pt x="-7978" y="1462226"/>
                        <a:pt x="37651" y="142255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rnd">
                  <a:noFill/>
                  <a:prstDash val="solid"/>
                  <a:round/>
                </a:ln>
                <a:effectLst>
                  <a:outerShdw blurRad="254000" dist="127000" algn="ctr" rotWithShape="0">
                    <a:schemeClr val="bg1">
                      <a:lumMod val="65000"/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rgbClr val="FFFFFF"/>
                      </a:solidFill>
                      <a:latin typeface="Arial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rgbClr val="FFFFFF"/>
                      </a:solidFill>
                      <a:latin typeface="Arial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rgbClr val="FFFFFF"/>
                      </a:solidFill>
                      <a:latin typeface="Arial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rgbClr val="FFFFFF"/>
                      </a:solidFill>
                      <a:latin typeface="Arial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rgbClr val="FFFFFF"/>
                      </a:solidFill>
                      <a:latin typeface="Arial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rgbClr val="FFFFFF"/>
                      </a:solidFill>
                      <a:latin typeface="Arial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rgbClr val="FFFFFF"/>
                      </a:solidFill>
                      <a:latin typeface="Arial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rgbClr val="FFFFFF"/>
                      </a:solidFill>
                      <a:latin typeface="Arial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rgbClr val="FFFFFF"/>
                      </a:solidFill>
                      <a:latin typeface="Arial"/>
                      <a:ea typeface="+mn-ea"/>
                      <a:cs typeface="+mn-cs"/>
                    </a:defRPr>
                  </a:lvl9pPr>
                </a:lstStyle>
                <a:p>
                  <a:pPr algn="ctr" defTabSz="914354"/>
                  <a:endParaRPr lang="zh-CN" altLang="en-US" sz="2000" b="1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0" name="Number2">
                  <a:extLst>
                    <a:ext uri="{FF2B5EF4-FFF2-40B4-BE49-F238E27FC236}">
                      <a16:creationId xmlns:a16="http://schemas.microsoft.com/office/drawing/2014/main" id="{5512C793-ED66-C021-72F4-59AB906B5B56}"/>
                    </a:ext>
                  </a:extLst>
                </p:cNvPr>
                <p:cNvSpPr txBox="1"/>
                <p:nvPr/>
              </p:nvSpPr>
              <p:spPr>
                <a:xfrm>
                  <a:off x="6269858" y="2409825"/>
                  <a:ext cx="68278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zh-CN" sz="2800">
                      <a:solidFill>
                        <a:srgbClr val="FFFFFF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02</a:t>
                  </a:r>
                  <a:endParaRPr lang="zh-CN" altLang="en-US" sz="280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6408109C-EF0E-869B-2B19-C8F27B96A96A}"/>
                  </a:ext>
                </a:extLst>
              </p:cNvPr>
              <p:cNvGrpSpPr/>
              <p:nvPr/>
            </p:nvGrpSpPr>
            <p:grpSpPr>
              <a:xfrm>
                <a:off x="5181535" y="2929310"/>
                <a:ext cx="2214615" cy="2254851"/>
                <a:chOff x="5181535" y="2929310"/>
                <a:chExt cx="2214615" cy="2254851"/>
              </a:xfrm>
            </p:grpSpPr>
            <p:grpSp>
              <p:nvGrpSpPr>
                <p:cNvPr id="23" name="组合 22">
                  <a:extLst>
                    <a:ext uri="{FF2B5EF4-FFF2-40B4-BE49-F238E27FC236}">
                      <a16:creationId xmlns:a16="http://schemas.microsoft.com/office/drawing/2014/main" id="{8DAD4AF9-B0AD-1449-B649-645B15808266}"/>
                    </a:ext>
                  </a:extLst>
                </p:cNvPr>
                <p:cNvGrpSpPr/>
                <p:nvPr/>
              </p:nvGrpSpPr>
              <p:grpSpPr>
                <a:xfrm>
                  <a:off x="5181535" y="3392723"/>
                  <a:ext cx="2214615" cy="1791438"/>
                  <a:chOff x="5188581" y="3392723"/>
                  <a:chExt cx="2214615" cy="1791438"/>
                </a:xfrm>
              </p:grpSpPr>
              <p:sp>
                <p:nvSpPr>
                  <p:cNvPr id="27" name="Bullet2">
                    <a:extLst>
                      <a:ext uri="{FF2B5EF4-FFF2-40B4-BE49-F238E27FC236}">
                        <a16:creationId xmlns:a16="http://schemas.microsoft.com/office/drawing/2014/main" id="{79110976-E5F2-2E2D-C414-B82658685314}"/>
                      </a:ext>
                    </a:extLst>
                  </p:cNvPr>
                  <p:cNvSpPr txBox="1"/>
                  <p:nvPr/>
                </p:nvSpPr>
                <p:spPr>
                  <a:xfrm>
                    <a:off x="5188581" y="3392723"/>
                    <a:ext cx="2214615" cy="618093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b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" altLang="zh-CN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Easy integration</a:t>
                    </a:r>
                    <a:endParaRPr lang="en-US" altLang="zh-CN" dirty="0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28" name="Text2">
                    <a:extLst>
                      <a:ext uri="{FF2B5EF4-FFF2-40B4-BE49-F238E27FC236}">
                        <a16:creationId xmlns:a16="http://schemas.microsoft.com/office/drawing/2014/main" id="{FEC95A55-58D5-1C14-E591-5ED6AFE82109}"/>
                      </a:ext>
                    </a:extLst>
                  </p:cNvPr>
                  <p:cNvSpPr txBox="1"/>
                  <p:nvPr/>
                </p:nvSpPr>
                <p:spPr>
                  <a:xfrm>
                    <a:off x="5188581" y="4101428"/>
                    <a:ext cx="2214615" cy="1082733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228600" indent="-228600">
                      <a:lnSpc>
                        <a:spcPct val="120000"/>
                      </a:lnSpc>
                      <a:buAutoNum type="arabicPeriod"/>
                    </a:pPr>
                    <a:r>
                      <a:rPr lang="en" altLang="zh-CN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Anyone may submit</a:t>
                    </a:r>
                    <a:endParaRPr lang="en-US" altLang="zh-CN" sz="12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  <a:p>
                    <a:pPr marL="228600" indent="-228600">
                      <a:lnSpc>
                        <a:spcPct val="120000"/>
                      </a:lnSpc>
                      <a:buAutoNum type="arabicPeriod"/>
                    </a:pPr>
                    <a:r>
                      <a:rPr lang="en-US" altLang="zh-CN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No need to rebuild the image</a:t>
                    </a:r>
                  </a:p>
                  <a:p>
                    <a:pPr marL="228600" indent="-228600">
                      <a:lnSpc>
                        <a:spcPct val="120000"/>
                      </a:lnSpc>
                      <a:buAutoNum type="arabicPeriod"/>
                    </a:pPr>
                    <a:r>
                      <a:rPr lang="en-US" altLang="zh-CN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Debug sample</a:t>
                    </a:r>
                  </a:p>
                </p:txBody>
              </p:sp>
            </p:grpSp>
            <p:grpSp>
              <p:nvGrpSpPr>
                <p:cNvPr id="24" name="组合 23">
                  <a:extLst>
                    <a:ext uri="{FF2B5EF4-FFF2-40B4-BE49-F238E27FC236}">
                      <a16:creationId xmlns:a16="http://schemas.microsoft.com/office/drawing/2014/main" id="{F9BC41F1-C955-C1D9-3774-EC77BA3AD5D2}"/>
                    </a:ext>
                  </a:extLst>
                </p:cNvPr>
                <p:cNvGrpSpPr/>
                <p:nvPr/>
              </p:nvGrpSpPr>
              <p:grpSpPr>
                <a:xfrm>
                  <a:off x="5186374" y="2929310"/>
                  <a:ext cx="444222" cy="444220"/>
                  <a:chOff x="3455813" y="-54026"/>
                  <a:chExt cx="444222" cy="444220"/>
                </a:xfrm>
              </p:grpSpPr>
              <p:sp>
                <p:nvSpPr>
                  <p:cNvPr id="25" name="椭圆 24">
                    <a:extLst>
                      <a:ext uri="{FF2B5EF4-FFF2-40B4-BE49-F238E27FC236}">
                        <a16:creationId xmlns:a16="http://schemas.microsoft.com/office/drawing/2014/main" id="{8410F08D-BEB6-B087-9897-FE6844757195}"/>
                      </a:ext>
                    </a:extLst>
                  </p:cNvPr>
                  <p:cNvSpPr/>
                  <p:nvPr/>
                </p:nvSpPr>
                <p:spPr>
                  <a:xfrm>
                    <a:off x="3455813" y="-54026"/>
                    <a:ext cx="444222" cy="444220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12700" cap="rnd">
                    <a:noFill/>
                    <a:prstDash val="solid"/>
                    <a:round/>
                  </a:ln>
                  <a:effectLst>
                    <a:outerShdw blurRad="254000" dist="127000" algn="ctr" rotWithShape="0">
                      <a:schemeClr val="accent2">
                        <a:alpha val="32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rmAutofit fontScale="85000" lnSpcReduction="20000"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914354"/>
                    <a:endParaRPr lang="zh-CN" altLang="en-US" sz="2000" b="1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26" name="Icon2">
                    <a:extLst>
                      <a:ext uri="{FF2B5EF4-FFF2-40B4-BE49-F238E27FC236}">
                        <a16:creationId xmlns:a16="http://schemas.microsoft.com/office/drawing/2014/main" id="{9087D783-E16B-8E76-D640-5967BD45FA1D}"/>
                      </a:ext>
                    </a:extLst>
                  </p:cNvPr>
                  <p:cNvSpPr/>
                  <p:nvPr/>
                </p:nvSpPr>
                <p:spPr>
                  <a:xfrm>
                    <a:off x="3563807" y="58061"/>
                    <a:ext cx="216443" cy="212577"/>
                  </a:xfrm>
                  <a:custGeom>
                    <a:avLst/>
                    <a:gdLst>
                      <a:gd name="connsiteX0" fmla="*/ 343764 w 533400"/>
                      <a:gd name="connsiteY0" fmla="*/ 276846 h 523875"/>
                      <a:gd name="connsiteX1" fmla="*/ 372339 w 533400"/>
                      <a:gd name="connsiteY1" fmla="*/ 305421 h 523875"/>
                      <a:gd name="connsiteX2" fmla="*/ 372339 w 533400"/>
                      <a:gd name="connsiteY2" fmla="*/ 495921 h 523875"/>
                      <a:gd name="connsiteX3" fmla="*/ 343764 w 533400"/>
                      <a:gd name="connsiteY3" fmla="*/ 524496 h 523875"/>
                      <a:gd name="connsiteX4" fmla="*/ 191364 w 533400"/>
                      <a:gd name="connsiteY4" fmla="*/ 524496 h 523875"/>
                      <a:gd name="connsiteX5" fmla="*/ 162789 w 533400"/>
                      <a:gd name="connsiteY5" fmla="*/ 495921 h 523875"/>
                      <a:gd name="connsiteX6" fmla="*/ 162789 w 533400"/>
                      <a:gd name="connsiteY6" fmla="*/ 305421 h 523875"/>
                      <a:gd name="connsiteX7" fmla="*/ 191364 w 533400"/>
                      <a:gd name="connsiteY7" fmla="*/ 276846 h 523875"/>
                      <a:gd name="connsiteX8" fmla="*/ 343764 w 533400"/>
                      <a:gd name="connsiteY8" fmla="*/ 276846 h 523875"/>
                      <a:gd name="connsiteX9" fmla="*/ 143739 w 533400"/>
                      <a:gd name="connsiteY9" fmla="*/ 114921 h 523875"/>
                      <a:gd name="connsiteX10" fmla="*/ 179934 w 533400"/>
                      <a:gd name="connsiteY10" fmla="*/ 153021 h 523875"/>
                      <a:gd name="connsiteX11" fmla="*/ 181839 w 533400"/>
                      <a:gd name="connsiteY11" fmla="*/ 153021 h 523875"/>
                      <a:gd name="connsiteX12" fmla="*/ 353289 w 533400"/>
                      <a:gd name="connsiteY12" fmla="*/ 153021 h 523875"/>
                      <a:gd name="connsiteX13" fmla="*/ 391389 w 533400"/>
                      <a:gd name="connsiteY13" fmla="*/ 116826 h 523875"/>
                      <a:gd name="connsiteX14" fmla="*/ 391389 w 533400"/>
                      <a:gd name="connsiteY14" fmla="*/ 114921 h 523875"/>
                      <a:gd name="connsiteX15" fmla="*/ 505689 w 533400"/>
                      <a:gd name="connsiteY15" fmla="*/ 114921 h 523875"/>
                      <a:gd name="connsiteX16" fmla="*/ 534264 w 533400"/>
                      <a:gd name="connsiteY16" fmla="*/ 143496 h 523875"/>
                      <a:gd name="connsiteX17" fmla="*/ 534264 w 533400"/>
                      <a:gd name="connsiteY17" fmla="*/ 381621 h 523875"/>
                      <a:gd name="connsiteX18" fmla="*/ 505689 w 533400"/>
                      <a:gd name="connsiteY18" fmla="*/ 410196 h 523875"/>
                      <a:gd name="connsiteX19" fmla="*/ 391389 w 533400"/>
                      <a:gd name="connsiteY19" fmla="*/ 410196 h 523875"/>
                      <a:gd name="connsiteX20" fmla="*/ 391389 w 533400"/>
                      <a:gd name="connsiteY20" fmla="*/ 295896 h 523875"/>
                      <a:gd name="connsiteX21" fmla="*/ 355194 w 533400"/>
                      <a:gd name="connsiteY21" fmla="*/ 257796 h 523875"/>
                      <a:gd name="connsiteX22" fmla="*/ 353289 w 533400"/>
                      <a:gd name="connsiteY22" fmla="*/ 257796 h 523875"/>
                      <a:gd name="connsiteX23" fmla="*/ 181839 w 533400"/>
                      <a:gd name="connsiteY23" fmla="*/ 257796 h 523875"/>
                      <a:gd name="connsiteX24" fmla="*/ 143739 w 533400"/>
                      <a:gd name="connsiteY24" fmla="*/ 293991 h 523875"/>
                      <a:gd name="connsiteX25" fmla="*/ 143739 w 533400"/>
                      <a:gd name="connsiteY25" fmla="*/ 295896 h 523875"/>
                      <a:gd name="connsiteX26" fmla="*/ 143739 w 533400"/>
                      <a:gd name="connsiteY26" fmla="*/ 410196 h 523875"/>
                      <a:gd name="connsiteX27" fmla="*/ 29439 w 533400"/>
                      <a:gd name="connsiteY27" fmla="*/ 410196 h 523875"/>
                      <a:gd name="connsiteX28" fmla="*/ 864 w 533400"/>
                      <a:gd name="connsiteY28" fmla="*/ 381621 h 523875"/>
                      <a:gd name="connsiteX29" fmla="*/ 864 w 533400"/>
                      <a:gd name="connsiteY29" fmla="*/ 201408 h 523875"/>
                      <a:gd name="connsiteX30" fmla="*/ 11151 w 533400"/>
                      <a:gd name="connsiteY30" fmla="*/ 175405 h 523875"/>
                      <a:gd name="connsiteX31" fmla="*/ 56300 w 533400"/>
                      <a:gd name="connsiteY31" fmla="*/ 127018 h 523875"/>
                      <a:gd name="connsiteX32" fmla="*/ 84112 w 533400"/>
                      <a:gd name="connsiteY32" fmla="*/ 114921 h 523875"/>
                      <a:gd name="connsiteX33" fmla="*/ 143739 w 533400"/>
                      <a:gd name="connsiteY33" fmla="*/ 114921 h 523875"/>
                      <a:gd name="connsiteX34" fmla="*/ 462827 w 533400"/>
                      <a:gd name="connsiteY34" fmla="*/ 172071 h 523875"/>
                      <a:gd name="connsiteX35" fmla="*/ 448539 w 533400"/>
                      <a:gd name="connsiteY35" fmla="*/ 186359 h 523875"/>
                      <a:gd name="connsiteX36" fmla="*/ 462827 w 533400"/>
                      <a:gd name="connsiteY36" fmla="*/ 200646 h 523875"/>
                      <a:gd name="connsiteX37" fmla="*/ 477114 w 533400"/>
                      <a:gd name="connsiteY37" fmla="*/ 186359 h 523875"/>
                      <a:gd name="connsiteX38" fmla="*/ 462827 w 533400"/>
                      <a:gd name="connsiteY38" fmla="*/ 172071 h 523875"/>
                      <a:gd name="connsiteX39" fmla="*/ 343764 w 533400"/>
                      <a:gd name="connsiteY39" fmla="*/ 621 h 523875"/>
                      <a:gd name="connsiteX40" fmla="*/ 372339 w 533400"/>
                      <a:gd name="connsiteY40" fmla="*/ 29196 h 523875"/>
                      <a:gd name="connsiteX41" fmla="*/ 372339 w 533400"/>
                      <a:gd name="connsiteY41" fmla="*/ 105396 h 523875"/>
                      <a:gd name="connsiteX42" fmla="*/ 343764 w 533400"/>
                      <a:gd name="connsiteY42" fmla="*/ 133971 h 523875"/>
                      <a:gd name="connsiteX43" fmla="*/ 191364 w 533400"/>
                      <a:gd name="connsiteY43" fmla="*/ 133971 h 523875"/>
                      <a:gd name="connsiteX44" fmla="*/ 162789 w 533400"/>
                      <a:gd name="connsiteY44" fmla="*/ 105396 h 523875"/>
                      <a:gd name="connsiteX45" fmla="*/ 162789 w 533400"/>
                      <a:gd name="connsiteY45" fmla="*/ 29196 h 523875"/>
                      <a:gd name="connsiteX46" fmla="*/ 191364 w 533400"/>
                      <a:gd name="connsiteY46" fmla="*/ 621 h 523875"/>
                      <a:gd name="connsiteX47" fmla="*/ 343764 w 533400"/>
                      <a:gd name="connsiteY47" fmla="*/ 621 h 5238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533400" h="523875">
                        <a:moveTo>
                          <a:pt x="343764" y="276846"/>
                        </a:moveTo>
                        <a:cubicBezTo>
                          <a:pt x="359576" y="276846"/>
                          <a:pt x="372339" y="289610"/>
                          <a:pt x="372339" y="305421"/>
                        </a:cubicBezTo>
                        <a:lnTo>
                          <a:pt x="372339" y="495921"/>
                        </a:lnTo>
                        <a:cubicBezTo>
                          <a:pt x="372339" y="511732"/>
                          <a:pt x="359576" y="524496"/>
                          <a:pt x="343764" y="524496"/>
                        </a:cubicBezTo>
                        <a:lnTo>
                          <a:pt x="191364" y="524496"/>
                        </a:lnTo>
                        <a:cubicBezTo>
                          <a:pt x="175552" y="524496"/>
                          <a:pt x="162789" y="511732"/>
                          <a:pt x="162789" y="495921"/>
                        </a:cubicBezTo>
                        <a:lnTo>
                          <a:pt x="162789" y="305421"/>
                        </a:lnTo>
                        <a:cubicBezTo>
                          <a:pt x="162789" y="289610"/>
                          <a:pt x="175552" y="276846"/>
                          <a:pt x="191364" y="276846"/>
                        </a:cubicBezTo>
                        <a:lnTo>
                          <a:pt x="343764" y="276846"/>
                        </a:lnTo>
                        <a:close/>
                        <a:moveTo>
                          <a:pt x="143739" y="114921"/>
                        </a:moveTo>
                        <a:cubicBezTo>
                          <a:pt x="143739" y="135305"/>
                          <a:pt x="159741" y="151973"/>
                          <a:pt x="179934" y="153021"/>
                        </a:cubicBezTo>
                        <a:lnTo>
                          <a:pt x="181839" y="153021"/>
                        </a:lnTo>
                        <a:lnTo>
                          <a:pt x="353289" y="153021"/>
                        </a:lnTo>
                        <a:cubicBezTo>
                          <a:pt x="373673" y="153021"/>
                          <a:pt x="390341" y="137019"/>
                          <a:pt x="391389" y="116826"/>
                        </a:cubicBezTo>
                        <a:lnTo>
                          <a:pt x="391389" y="114921"/>
                        </a:lnTo>
                        <a:lnTo>
                          <a:pt x="505689" y="114921"/>
                        </a:lnTo>
                        <a:cubicBezTo>
                          <a:pt x="521501" y="114921"/>
                          <a:pt x="534264" y="127685"/>
                          <a:pt x="534264" y="143496"/>
                        </a:cubicBezTo>
                        <a:lnTo>
                          <a:pt x="534264" y="381621"/>
                        </a:lnTo>
                        <a:cubicBezTo>
                          <a:pt x="534264" y="397432"/>
                          <a:pt x="521501" y="410196"/>
                          <a:pt x="505689" y="410196"/>
                        </a:cubicBezTo>
                        <a:lnTo>
                          <a:pt x="391389" y="410196"/>
                        </a:lnTo>
                        <a:lnTo>
                          <a:pt x="391389" y="295896"/>
                        </a:lnTo>
                        <a:cubicBezTo>
                          <a:pt x="391389" y="275512"/>
                          <a:pt x="375387" y="258844"/>
                          <a:pt x="355194" y="257796"/>
                        </a:cubicBezTo>
                        <a:lnTo>
                          <a:pt x="353289" y="257796"/>
                        </a:lnTo>
                        <a:lnTo>
                          <a:pt x="181839" y="257796"/>
                        </a:lnTo>
                        <a:cubicBezTo>
                          <a:pt x="161455" y="257796"/>
                          <a:pt x="144787" y="273798"/>
                          <a:pt x="143739" y="293991"/>
                        </a:cubicBezTo>
                        <a:lnTo>
                          <a:pt x="143739" y="295896"/>
                        </a:lnTo>
                        <a:lnTo>
                          <a:pt x="143739" y="410196"/>
                        </a:lnTo>
                        <a:lnTo>
                          <a:pt x="29439" y="410196"/>
                        </a:lnTo>
                        <a:cubicBezTo>
                          <a:pt x="13627" y="410196"/>
                          <a:pt x="864" y="397432"/>
                          <a:pt x="864" y="381621"/>
                        </a:cubicBezTo>
                        <a:lnTo>
                          <a:pt x="864" y="201408"/>
                        </a:lnTo>
                        <a:cubicBezTo>
                          <a:pt x="864" y="191788"/>
                          <a:pt x="4484" y="182454"/>
                          <a:pt x="11151" y="175405"/>
                        </a:cubicBezTo>
                        <a:lnTo>
                          <a:pt x="56300" y="127018"/>
                        </a:lnTo>
                        <a:cubicBezTo>
                          <a:pt x="63538" y="119303"/>
                          <a:pt x="73635" y="114921"/>
                          <a:pt x="84112" y="114921"/>
                        </a:cubicBezTo>
                        <a:lnTo>
                          <a:pt x="143739" y="114921"/>
                        </a:lnTo>
                        <a:close/>
                        <a:moveTo>
                          <a:pt x="462827" y="172071"/>
                        </a:moveTo>
                        <a:cubicBezTo>
                          <a:pt x="454921" y="172071"/>
                          <a:pt x="448539" y="178453"/>
                          <a:pt x="448539" y="186359"/>
                        </a:cubicBezTo>
                        <a:cubicBezTo>
                          <a:pt x="448539" y="194264"/>
                          <a:pt x="454921" y="200646"/>
                          <a:pt x="462827" y="200646"/>
                        </a:cubicBezTo>
                        <a:cubicBezTo>
                          <a:pt x="470732" y="200646"/>
                          <a:pt x="477114" y="194264"/>
                          <a:pt x="477114" y="186359"/>
                        </a:cubicBezTo>
                        <a:cubicBezTo>
                          <a:pt x="477114" y="178453"/>
                          <a:pt x="470732" y="172071"/>
                          <a:pt x="462827" y="172071"/>
                        </a:cubicBezTo>
                        <a:close/>
                        <a:moveTo>
                          <a:pt x="343764" y="621"/>
                        </a:moveTo>
                        <a:cubicBezTo>
                          <a:pt x="359576" y="621"/>
                          <a:pt x="372339" y="13385"/>
                          <a:pt x="372339" y="29196"/>
                        </a:cubicBezTo>
                        <a:lnTo>
                          <a:pt x="372339" y="105396"/>
                        </a:lnTo>
                        <a:cubicBezTo>
                          <a:pt x="372339" y="121207"/>
                          <a:pt x="359576" y="133971"/>
                          <a:pt x="343764" y="133971"/>
                        </a:cubicBezTo>
                        <a:lnTo>
                          <a:pt x="191364" y="133971"/>
                        </a:lnTo>
                        <a:cubicBezTo>
                          <a:pt x="175552" y="133971"/>
                          <a:pt x="162789" y="121207"/>
                          <a:pt x="162789" y="105396"/>
                        </a:cubicBezTo>
                        <a:lnTo>
                          <a:pt x="162789" y="29196"/>
                        </a:lnTo>
                        <a:cubicBezTo>
                          <a:pt x="162789" y="13385"/>
                          <a:pt x="175552" y="621"/>
                          <a:pt x="191364" y="621"/>
                        </a:cubicBezTo>
                        <a:lnTo>
                          <a:pt x="343764" y="62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rnd">
                    <a:noFill/>
                    <a:prstDash val="solid"/>
                    <a:rou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rmAutofit fontScale="40000" lnSpcReduction="20000"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914400"/>
                    <a:endParaRPr lang="zh-CN" altLang="en-US" sz="2000" b="1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</p:grp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B51859E7-B1A2-9A6D-4603-AC3235F6838B}"/>
                </a:ext>
              </a:extLst>
            </p:cNvPr>
            <p:cNvGrpSpPr/>
            <p:nvPr/>
          </p:nvGrpSpPr>
          <p:grpSpPr>
            <a:xfrm>
              <a:off x="1686461" y="2187356"/>
              <a:ext cx="2216822" cy="3946744"/>
              <a:chOff x="1882080" y="1237417"/>
              <a:chExt cx="2216822" cy="3946744"/>
            </a:xfrm>
          </p:grpSpPr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B5E4A00-F2E3-046F-84D8-85192F3C388D}"/>
                  </a:ext>
                </a:extLst>
              </p:cNvPr>
              <p:cNvGrpSpPr/>
              <p:nvPr/>
            </p:nvGrpSpPr>
            <p:grpSpPr>
              <a:xfrm>
                <a:off x="1939431" y="1237417"/>
                <a:ext cx="2153139" cy="1695628"/>
                <a:chOff x="1939431" y="1237417"/>
                <a:chExt cx="2153139" cy="1695628"/>
              </a:xfrm>
            </p:grpSpPr>
            <p:sp>
              <p:nvSpPr>
                <p:cNvPr id="19" name="任意形状 18">
                  <a:extLst>
                    <a:ext uri="{FF2B5EF4-FFF2-40B4-BE49-F238E27FC236}">
                      <a16:creationId xmlns:a16="http://schemas.microsoft.com/office/drawing/2014/main" id="{1E4E0347-A031-FF63-EB3E-E6CA269FE151}"/>
                    </a:ext>
                  </a:extLst>
                </p:cNvPr>
                <p:cNvSpPr/>
                <p:nvPr/>
              </p:nvSpPr>
              <p:spPr>
                <a:xfrm rot="2460181">
                  <a:off x="1939431" y="1237417"/>
                  <a:ext cx="2153139" cy="1651553"/>
                </a:xfrm>
                <a:custGeom>
                  <a:avLst/>
                  <a:gdLst>
                    <a:gd name="connsiteX0" fmla="*/ 37651 w 2153139"/>
                    <a:gd name="connsiteY0" fmla="*/ 1422558 h 1651553"/>
                    <a:gd name="connsiteX1" fmla="*/ 1643048 w 2153139"/>
                    <a:gd name="connsiteY1" fmla="*/ 26859 h 1651553"/>
                    <a:gd name="connsiteX2" fmla="*/ 1797491 w 2153139"/>
                    <a:gd name="connsiteY2" fmla="*/ 37650 h 1651553"/>
                    <a:gd name="connsiteX3" fmla="*/ 2153139 w 2153139"/>
                    <a:gd name="connsiteY3" fmla="*/ 446734 h 1651553"/>
                    <a:gd name="connsiteX4" fmla="*/ 2153139 w 2153139"/>
                    <a:gd name="connsiteY4" fmla="*/ 1356446 h 1651553"/>
                    <a:gd name="connsiteX5" fmla="*/ 1858032 w 2153139"/>
                    <a:gd name="connsiteY5" fmla="*/ 1651553 h 1651553"/>
                    <a:gd name="connsiteX6" fmla="*/ 102029 w 2153139"/>
                    <a:gd name="connsiteY6" fmla="*/ 1651553 h 1651553"/>
                    <a:gd name="connsiteX7" fmla="*/ 90679 w 2153139"/>
                    <a:gd name="connsiteY7" fmla="*/ 1650409 h 1651553"/>
                    <a:gd name="connsiteX8" fmla="*/ 26859 w 2153139"/>
                    <a:gd name="connsiteY8" fmla="*/ 1577001 h 1651553"/>
                    <a:gd name="connsiteX9" fmla="*/ 37651 w 2153139"/>
                    <a:gd name="connsiteY9" fmla="*/ 1422558 h 16515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153139" h="1651553">
                      <a:moveTo>
                        <a:pt x="37651" y="1422558"/>
                      </a:moveTo>
                      <a:lnTo>
                        <a:pt x="1643048" y="26859"/>
                      </a:lnTo>
                      <a:cubicBezTo>
                        <a:pt x="1688676" y="-12809"/>
                        <a:pt x="1757822" y="-7978"/>
                        <a:pt x="1797491" y="37650"/>
                      </a:cubicBezTo>
                      <a:lnTo>
                        <a:pt x="2153139" y="446734"/>
                      </a:lnTo>
                      <a:lnTo>
                        <a:pt x="2153139" y="1356446"/>
                      </a:lnTo>
                      <a:cubicBezTo>
                        <a:pt x="2153139" y="1519429"/>
                        <a:pt x="2021015" y="1651553"/>
                        <a:pt x="1858032" y="1651553"/>
                      </a:cubicBezTo>
                      <a:lnTo>
                        <a:pt x="102029" y="1651553"/>
                      </a:lnTo>
                      <a:lnTo>
                        <a:pt x="90679" y="1650409"/>
                      </a:lnTo>
                      <a:lnTo>
                        <a:pt x="26859" y="1577001"/>
                      </a:lnTo>
                      <a:cubicBezTo>
                        <a:pt x="-12809" y="1531372"/>
                        <a:pt x="-7978" y="1462226"/>
                        <a:pt x="37651" y="142255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2700" cap="rnd">
                  <a:noFill/>
                  <a:prstDash val="solid"/>
                  <a:round/>
                </a:ln>
                <a:effectLst>
                  <a:outerShdw blurRad="254000" dist="127000" algn="ctr" rotWithShape="0">
                    <a:schemeClr val="bg1">
                      <a:lumMod val="65000"/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rgbClr val="FFFFFF"/>
                      </a:solidFill>
                      <a:latin typeface="Arial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rgbClr val="FFFFFF"/>
                      </a:solidFill>
                      <a:latin typeface="Arial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rgbClr val="FFFFFF"/>
                      </a:solidFill>
                      <a:latin typeface="Arial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rgbClr val="FFFFFF"/>
                      </a:solidFill>
                      <a:latin typeface="Arial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rgbClr val="FFFFFF"/>
                      </a:solidFill>
                      <a:latin typeface="Arial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rgbClr val="FFFFFF"/>
                      </a:solidFill>
                      <a:latin typeface="Arial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rgbClr val="FFFFFF"/>
                      </a:solidFill>
                      <a:latin typeface="Arial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rgbClr val="FFFFFF"/>
                      </a:solidFill>
                      <a:latin typeface="Arial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rgbClr val="FFFFFF"/>
                      </a:solidFill>
                      <a:latin typeface="Arial"/>
                      <a:ea typeface="+mn-ea"/>
                      <a:cs typeface="+mn-cs"/>
                    </a:defRPr>
                  </a:lvl9pPr>
                </a:lstStyle>
                <a:p>
                  <a:pPr algn="ctr" defTabSz="914354"/>
                  <a:endParaRPr lang="zh-CN" altLang="en-US" sz="2000" b="1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0" name="Number3">
                  <a:extLst>
                    <a:ext uri="{FF2B5EF4-FFF2-40B4-BE49-F238E27FC236}">
                      <a16:creationId xmlns:a16="http://schemas.microsoft.com/office/drawing/2014/main" id="{EDFA16D7-221A-A85C-66CE-D2D76C269B30}"/>
                    </a:ext>
                  </a:extLst>
                </p:cNvPr>
                <p:cNvSpPr txBox="1"/>
                <p:nvPr/>
              </p:nvSpPr>
              <p:spPr>
                <a:xfrm>
                  <a:off x="3006036" y="2409825"/>
                  <a:ext cx="78639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zh-CN" sz="2800">
                      <a:solidFill>
                        <a:srgbClr val="FFFFFF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01</a:t>
                  </a:r>
                  <a:endParaRPr lang="zh-CN" altLang="en-US" sz="280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7110D50E-9F2E-07CB-8627-20684AA77511}"/>
                  </a:ext>
                </a:extLst>
              </p:cNvPr>
              <p:cNvGrpSpPr/>
              <p:nvPr/>
            </p:nvGrpSpPr>
            <p:grpSpPr>
              <a:xfrm>
                <a:off x="1882080" y="2925575"/>
                <a:ext cx="2216822" cy="2258586"/>
                <a:chOff x="1882080" y="2925575"/>
                <a:chExt cx="2216822" cy="2258586"/>
              </a:xfrm>
            </p:grpSpPr>
            <p:grpSp>
              <p:nvGrpSpPr>
                <p:cNvPr id="12" name="组合 11">
                  <a:extLst>
                    <a:ext uri="{FF2B5EF4-FFF2-40B4-BE49-F238E27FC236}">
                      <a16:creationId xmlns:a16="http://schemas.microsoft.com/office/drawing/2014/main" id="{3552CB1A-78E8-1D0F-F848-E05952866516}"/>
                    </a:ext>
                  </a:extLst>
                </p:cNvPr>
                <p:cNvGrpSpPr/>
                <p:nvPr/>
              </p:nvGrpSpPr>
              <p:grpSpPr>
                <a:xfrm>
                  <a:off x="1884287" y="3392723"/>
                  <a:ext cx="2214615" cy="1791438"/>
                  <a:chOff x="1884287" y="3392723"/>
                  <a:chExt cx="2214615" cy="1791438"/>
                </a:xfrm>
              </p:grpSpPr>
              <p:sp>
                <p:nvSpPr>
                  <p:cNvPr id="17" name="Bullet3">
                    <a:extLst>
                      <a:ext uri="{FF2B5EF4-FFF2-40B4-BE49-F238E27FC236}">
                        <a16:creationId xmlns:a16="http://schemas.microsoft.com/office/drawing/2014/main" id="{5B4E4552-511F-5028-88EA-8431445D6F35}"/>
                      </a:ext>
                    </a:extLst>
                  </p:cNvPr>
                  <p:cNvSpPr txBox="1"/>
                  <p:nvPr/>
                </p:nvSpPr>
                <p:spPr>
                  <a:xfrm>
                    <a:off x="1884287" y="3392723"/>
                    <a:ext cx="2214615" cy="618093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b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" altLang="zh-CN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Good scalability</a:t>
                    </a:r>
                    <a:endParaRPr lang="en-US" altLang="zh-CN" dirty="0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18" name="Text3">
                    <a:extLst>
                      <a:ext uri="{FF2B5EF4-FFF2-40B4-BE49-F238E27FC236}">
                        <a16:creationId xmlns:a16="http://schemas.microsoft.com/office/drawing/2014/main" id="{A87A5937-A238-81B0-3332-94F64BD07F09}"/>
                      </a:ext>
                    </a:extLst>
                  </p:cNvPr>
                  <p:cNvSpPr txBox="1"/>
                  <p:nvPr/>
                </p:nvSpPr>
                <p:spPr>
                  <a:xfrm>
                    <a:off x="1884287" y="4101428"/>
                    <a:ext cx="2214615" cy="1082733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lang="en-US" altLang="zh-CN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1.</a:t>
                    </a:r>
                    <a:r>
                      <a:rPr lang="zh-CN" alt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 </a:t>
                    </a:r>
                    <a:r>
                      <a:rPr lang="en" altLang="zh-CN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Any custom resource</a:t>
                    </a:r>
                  </a:p>
                  <a:p>
                    <a:pPr>
                      <a:lnSpc>
                        <a:spcPct val="120000"/>
                      </a:lnSpc>
                    </a:pPr>
                    <a:endParaRPr lang="en-US" altLang="zh-CN" sz="12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grpSp>
              <p:nvGrpSpPr>
                <p:cNvPr id="13" name="组合 12">
                  <a:extLst>
                    <a:ext uri="{FF2B5EF4-FFF2-40B4-BE49-F238E27FC236}">
                      <a16:creationId xmlns:a16="http://schemas.microsoft.com/office/drawing/2014/main" id="{A8DC849D-2BFC-E027-F4AA-BD4CFBB0AD00}"/>
                    </a:ext>
                  </a:extLst>
                </p:cNvPr>
                <p:cNvGrpSpPr/>
                <p:nvPr/>
              </p:nvGrpSpPr>
              <p:grpSpPr>
                <a:xfrm>
                  <a:off x="1882080" y="2925575"/>
                  <a:ext cx="444222" cy="444220"/>
                  <a:chOff x="-962888" y="3808044"/>
                  <a:chExt cx="444222" cy="444220"/>
                </a:xfrm>
              </p:grpSpPr>
              <p:sp>
                <p:nvSpPr>
                  <p:cNvPr id="14" name="任意形状 13">
                    <a:extLst>
                      <a:ext uri="{FF2B5EF4-FFF2-40B4-BE49-F238E27FC236}">
                        <a16:creationId xmlns:a16="http://schemas.microsoft.com/office/drawing/2014/main" id="{6503502C-EE75-2CC1-BF03-992A0AB28E9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-787351" y="3962697"/>
                    <a:ext cx="168853" cy="205561"/>
                  </a:xfrm>
                  <a:custGeom>
                    <a:avLst/>
                    <a:gdLst>
                      <a:gd name="connsiteX0" fmla="*/ 283816 w 438150"/>
                      <a:gd name="connsiteY0" fmla="*/ 621 h 533400"/>
                      <a:gd name="connsiteX1" fmla="*/ 286102 w 438150"/>
                      <a:gd name="connsiteY1" fmla="*/ 716 h 533400"/>
                      <a:gd name="connsiteX2" fmla="*/ 286102 w 438150"/>
                      <a:gd name="connsiteY2" fmla="*/ 124446 h 533400"/>
                      <a:gd name="connsiteX3" fmla="*/ 286197 w 438150"/>
                      <a:gd name="connsiteY3" fmla="*/ 126160 h 533400"/>
                      <a:gd name="connsiteX4" fmla="*/ 314677 w 438150"/>
                      <a:gd name="connsiteY4" fmla="*/ 153021 h 533400"/>
                      <a:gd name="connsiteX5" fmla="*/ 314677 w 438150"/>
                      <a:gd name="connsiteY5" fmla="*/ 153021 h 533400"/>
                      <a:gd name="connsiteX6" fmla="*/ 438407 w 438150"/>
                      <a:gd name="connsiteY6" fmla="*/ 153021 h 533400"/>
                      <a:gd name="connsiteX7" fmla="*/ 438502 w 438150"/>
                      <a:gd name="connsiteY7" fmla="*/ 155307 h 533400"/>
                      <a:gd name="connsiteX8" fmla="*/ 438502 w 438150"/>
                      <a:gd name="connsiteY8" fmla="*/ 505446 h 533400"/>
                      <a:gd name="connsiteX9" fmla="*/ 409927 w 438150"/>
                      <a:gd name="connsiteY9" fmla="*/ 534021 h 533400"/>
                      <a:gd name="connsiteX10" fmla="*/ 28927 w 438150"/>
                      <a:gd name="connsiteY10" fmla="*/ 534021 h 533400"/>
                      <a:gd name="connsiteX11" fmla="*/ 352 w 438150"/>
                      <a:gd name="connsiteY11" fmla="*/ 505446 h 533400"/>
                      <a:gd name="connsiteX12" fmla="*/ 352 w 438150"/>
                      <a:gd name="connsiteY12" fmla="*/ 29196 h 533400"/>
                      <a:gd name="connsiteX13" fmla="*/ 28927 w 438150"/>
                      <a:gd name="connsiteY13" fmla="*/ 621 h 533400"/>
                      <a:gd name="connsiteX14" fmla="*/ 283816 w 438150"/>
                      <a:gd name="connsiteY14" fmla="*/ 621 h 533400"/>
                      <a:gd name="connsiteX15" fmla="*/ 248002 w 438150"/>
                      <a:gd name="connsiteY15" fmla="*/ 200646 h 533400"/>
                      <a:gd name="connsiteX16" fmla="*/ 152752 w 438150"/>
                      <a:gd name="connsiteY16" fmla="*/ 200646 h 533400"/>
                      <a:gd name="connsiteX17" fmla="*/ 152752 w 438150"/>
                      <a:gd name="connsiteY17" fmla="*/ 410196 h 533400"/>
                      <a:gd name="connsiteX18" fmla="*/ 171802 w 438150"/>
                      <a:gd name="connsiteY18" fmla="*/ 410196 h 533400"/>
                      <a:gd name="connsiteX19" fmla="*/ 171802 w 438150"/>
                      <a:gd name="connsiteY19" fmla="*/ 314946 h 533400"/>
                      <a:gd name="connsiteX20" fmla="*/ 248002 w 438150"/>
                      <a:gd name="connsiteY20" fmla="*/ 314946 h 533400"/>
                      <a:gd name="connsiteX21" fmla="*/ 250098 w 438150"/>
                      <a:gd name="connsiteY21" fmla="*/ 314946 h 533400"/>
                      <a:gd name="connsiteX22" fmla="*/ 305152 w 438150"/>
                      <a:gd name="connsiteY22" fmla="*/ 257796 h 533400"/>
                      <a:gd name="connsiteX23" fmla="*/ 248002 w 438150"/>
                      <a:gd name="connsiteY23" fmla="*/ 200646 h 533400"/>
                      <a:gd name="connsiteX24" fmla="*/ 248002 w 438150"/>
                      <a:gd name="connsiteY24" fmla="*/ 200646 h 533400"/>
                      <a:gd name="connsiteX25" fmla="*/ 248002 w 438150"/>
                      <a:gd name="connsiteY25" fmla="*/ 219696 h 533400"/>
                      <a:gd name="connsiteX26" fmla="*/ 286102 w 438150"/>
                      <a:gd name="connsiteY26" fmla="*/ 257796 h 533400"/>
                      <a:gd name="connsiteX27" fmla="*/ 248002 w 438150"/>
                      <a:gd name="connsiteY27" fmla="*/ 295896 h 533400"/>
                      <a:gd name="connsiteX28" fmla="*/ 248002 w 438150"/>
                      <a:gd name="connsiteY28" fmla="*/ 295896 h 533400"/>
                      <a:gd name="connsiteX29" fmla="*/ 171802 w 438150"/>
                      <a:gd name="connsiteY29" fmla="*/ 295896 h 533400"/>
                      <a:gd name="connsiteX30" fmla="*/ 171802 w 438150"/>
                      <a:gd name="connsiteY30" fmla="*/ 219696 h 533400"/>
                      <a:gd name="connsiteX31" fmla="*/ 248002 w 438150"/>
                      <a:gd name="connsiteY31" fmla="*/ 219696 h 533400"/>
                      <a:gd name="connsiteX32" fmla="*/ 428977 w 438150"/>
                      <a:gd name="connsiteY32" fmla="*/ 133971 h 533400"/>
                      <a:gd name="connsiteX33" fmla="*/ 314677 w 438150"/>
                      <a:gd name="connsiteY33" fmla="*/ 133971 h 533400"/>
                      <a:gd name="connsiteX34" fmla="*/ 313534 w 438150"/>
                      <a:gd name="connsiteY34" fmla="*/ 133876 h 533400"/>
                      <a:gd name="connsiteX35" fmla="*/ 305152 w 438150"/>
                      <a:gd name="connsiteY35" fmla="*/ 124446 h 533400"/>
                      <a:gd name="connsiteX36" fmla="*/ 305152 w 438150"/>
                      <a:gd name="connsiteY36" fmla="*/ 124446 h 533400"/>
                      <a:gd name="connsiteX37" fmla="*/ 305152 w 438150"/>
                      <a:gd name="connsiteY37" fmla="*/ 10146 h 533400"/>
                      <a:gd name="connsiteX38" fmla="*/ 428977 w 438150"/>
                      <a:gd name="connsiteY38" fmla="*/ 133971 h 53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</a:cxnLst>
                    <a:rect l="l" t="t" r="r" b="b"/>
                    <a:pathLst>
                      <a:path w="438150" h="533400">
                        <a:moveTo>
                          <a:pt x="283816" y="621"/>
                        </a:moveTo>
                        <a:cubicBezTo>
                          <a:pt x="284578" y="621"/>
                          <a:pt x="285340" y="621"/>
                          <a:pt x="286102" y="716"/>
                        </a:cubicBezTo>
                        <a:lnTo>
                          <a:pt x="286102" y="124446"/>
                        </a:lnTo>
                        <a:lnTo>
                          <a:pt x="286197" y="126160"/>
                        </a:lnTo>
                        <a:cubicBezTo>
                          <a:pt x="287055" y="141115"/>
                          <a:pt x="299532" y="153021"/>
                          <a:pt x="314677" y="153021"/>
                        </a:cubicBezTo>
                        <a:lnTo>
                          <a:pt x="314677" y="153021"/>
                        </a:lnTo>
                        <a:lnTo>
                          <a:pt x="438407" y="153021"/>
                        </a:lnTo>
                        <a:cubicBezTo>
                          <a:pt x="438502" y="153783"/>
                          <a:pt x="438502" y="154545"/>
                          <a:pt x="438502" y="155307"/>
                        </a:cubicBezTo>
                        <a:lnTo>
                          <a:pt x="438502" y="505446"/>
                        </a:lnTo>
                        <a:cubicBezTo>
                          <a:pt x="438502" y="521257"/>
                          <a:pt x="425739" y="534021"/>
                          <a:pt x="409927" y="534021"/>
                        </a:cubicBezTo>
                        <a:lnTo>
                          <a:pt x="28927" y="534021"/>
                        </a:lnTo>
                        <a:cubicBezTo>
                          <a:pt x="13115" y="534021"/>
                          <a:pt x="352" y="521257"/>
                          <a:pt x="352" y="505446"/>
                        </a:cubicBezTo>
                        <a:lnTo>
                          <a:pt x="352" y="29196"/>
                        </a:lnTo>
                        <a:cubicBezTo>
                          <a:pt x="352" y="13385"/>
                          <a:pt x="13115" y="621"/>
                          <a:pt x="28927" y="621"/>
                        </a:cubicBezTo>
                        <a:lnTo>
                          <a:pt x="283816" y="621"/>
                        </a:lnTo>
                        <a:close/>
                        <a:moveTo>
                          <a:pt x="248002" y="200646"/>
                        </a:moveTo>
                        <a:lnTo>
                          <a:pt x="152752" y="200646"/>
                        </a:lnTo>
                        <a:lnTo>
                          <a:pt x="152752" y="410196"/>
                        </a:lnTo>
                        <a:lnTo>
                          <a:pt x="171802" y="410196"/>
                        </a:lnTo>
                        <a:lnTo>
                          <a:pt x="171802" y="314946"/>
                        </a:lnTo>
                        <a:lnTo>
                          <a:pt x="248002" y="314946"/>
                        </a:lnTo>
                        <a:lnTo>
                          <a:pt x="250098" y="314946"/>
                        </a:lnTo>
                        <a:cubicBezTo>
                          <a:pt x="280673" y="313803"/>
                          <a:pt x="305152" y="288657"/>
                          <a:pt x="305152" y="257796"/>
                        </a:cubicBezTo>
                        <a:cubicBezTo>
                          <a:pt x="305152" y="226268"/>
                          <a:pt x="279530" y="200646"/>
                          <a:pt x="248002" y="200646"/>
                        </a:cubicBezTo>
                        <a:lnTo>
                          <a:pt x="248002" y="200646"/>
                        </a:lnTo>
                        <a:close/>
                        <a:moveTo>
                          <a:pt x="248002" y="219696"/>
                        </a:moveTo>
                        <a:cubicBezTo>
                          <a:pt x="269052" y="219696"/>
                          <a:pt x="286102" y="236746"/>
                          <a:pt x="286102" y="257796"/>
                        </a:cubicBezTo>
                        <a:cubicBezTo>
                          <a:pt x="286102" y="278846"/>
                          <a:pt x="269052" y="295896"/>
                          <a:pt x="248002" y="295896"/>
                        </a:cubicBezTo>
                        <a:lnTo>
                          <a:pt x="248002" y="295896"/>
                        </a:lnTo>
                        <a:lnTo>
                          <a:pt x="171802" y="295896"/>
                        </a:lnTo>
                        <a:lnTo>
                          <a:pt x="171802" y="219696"/>
                        </a:lnTo>
                        <a:lnTo>
                          <a:pt x="248002" y="219696"/>
                        </a:lnTo>
                        <a:close/>
                        <a:moveTo>
                          <a:pt x="428977" y="133971"/>
                        </a:moveTo>
                        <a:lnTo>
                          <a:pt x="314677" y="133971"/>
                        </a:lnTo>
                        <a:lnTo>
                          <a:pt x="313534" y="133876"/>
                        </a:lnTo>
                        <a:cubicBezTo>
                          <a:pt x="308772" y="133304"/>
                          <a:pt x="305152" y="129304"/>
                          <a:pt x="305152" y="124446"/>
                        </a:cubicBezTo>
                        <a:lnTo>
                          <a:pt x="305152" y="124446"/>
                        </a:lnTo>
                        <a:lnTo>
                          <a:pt x="305152" y="10146"/>
                        </a:lnTo>
                        <a:lnTo>
                          <a:pt x="428977" y="13397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15" name="椭圆 14">
                    <a:extLst>
                      <a:ext uri="{FF2B5EF4-FFF2-40B4-BE49-F238E27FC236}">
                        <a16:creationId xmlns:a16="http://schemas.microsoft.com/office/drawing/2014/main" id="{B31D868E-9B28-1EB2-303D-1BE24166335E}"/>
                      </a:ext>
                    </a:extLst>
                  </p:cNvPr>
                  <p:cNvSpPr/>
                  <p:nvPr/>
                </p:nvSpPr>
                <p:spPr>
                  <a:xfrm>
                    <a:off x="-962888" y="3808044"/>
                    <a:ext cx="444222" cy="444220"/>
                  </a:xfrm>
                  <a:prstGeom prst="ellipse">
                    <a:avLst/>
                  </a:prstGeom>
                  <a:solidFill>
                    <a:schemeClr val="accent3"/>
                  </a:solidFill>
                  <a:ln w="12700" cap="rnd">
                    <a:noFill/>
                    <a:prstDash val="solid"/>
                    <a:round/>
                  </a:ln>
                  <a:effectLst>
                    <a:outerShdw blurRad="254000" dist="127000" algn="ctr" rotWithShape="0">
                      <a:schemeClr val="accent3">
                        <a:alpha val="32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rmAutofit fontScale="85000" lnSpcReduction="20000"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914354"/>
                    <a:endParaRPr lang="zh-CN" altLang="en-US" sz="2000" b="1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16" name="Icon3">
                    <a:extLst>
                      <a:ext uri="{FF2B5EF4-FFF2-40B4-BE49-F238E27FC236}">
                        <a16:creationId xmlns:a16="http://schemas.microsoft.com/office/drawing/2014/main" id="{8B9FFCEC-71A2-21DE-FB8D-48FA13D6E61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-843558" y="3936551"/>
                    <a:ext cx="205561" cy="187207"/>
                  </a:xfrm>
                  <a:custGeom>
                    <a:avLst/>
                    <a:gdLst>
                      <a:gd name="connsiteX0" fmla="*/ 125329 w 533400"/>
                      <a:gd name="connsiteY0" fmla="*/ 229221 h 485775"/>
                      <a:gd name="connsiteX1" fmla="*/ 125329 w 533400"/>
                      <a:gd name="connsiteY1" fmla="*/ 276846 h 485775"/>
                      <a:gd name="connsiteX2" fmla="*/ 144379 w 533400"/>
                      <a:gd name="connsiteY2" fmla="*/ 276846 h 485775"/>
                      <a:gd name="connsiteX3" fmla="*/ 144379 w 533400"/>
                      <a:gd name="connsiteY3" fmla="*/ 229221 h 485775"/>
                      <a:gd name="connsiteX4" fmla="*/ 392029 w 533400"/>
                      <a:gd name="connsiteY4" fmla="*/ 229221 h 485775"/>
                      <a:gd name="connsiteX5" fmla="*/ 392029 w 533400"/>
                      <a:gd name="connsiteY5" fmla="*/ 276846 h 485775"/>
                      <a:gd name="connsiteX6" fmla="*/ 411079 w 533400"/>
                      <a:gd name="connsiteY6" fmla="*/ 276846 h 485775"/>
                      <a:gd name="connsiteX7" fmla="*/ 411079 w 533400"/>
                      <a:gd name="connsiteY7" fmla="*/ 229221 h 485775"/>
                      <a:gd name="connsiteX8" fmla="*/ 534904 w 533400"/>
                      <a:gd name="connsiteY8" fmla="*/ 229221 h 485775"/>
                      <a:gd name="connsiteX9" fmla="*/ 534904 w 533400"/>
                      <a:gd name="connsiteY9" fmla="*/ 457821 h 485775"/>
                      <a:gd name="connsiteX10" fmla="*/ 506329 w 533400"/>
                      <a:gd name="connsiteY10" fmla="*/ 486396 h 485775"/>
                      <a:gd name="connsiteX11" fmla="*/ 30079 w 533400"/>
                      <a:gd name="connsiteY11" fmla="*/ 486396 h 485775"/>
                      <a:gd name="connsiteX12" fmla="*/ 1504 w 533400"/>
                      <a:gd name="connsiteY12" fmla="*/ 457821 h 485775"/>
                      <a:gd name="connsiteX13" fmla="*/ 1504 w 533400"/>
                      <a:gd name="connsiteY13" fmla="*/ 229221 h 485775"/>
                      <a:gd name="connsiteX14" fmla="*/ 125329 w 533400"/>
                      <a:gd name="connsiteY14" fmla="*/ 229221 h 485775"/>
                      <a:gd name="connsiteX15" fmla="*/ 372979 w 533400"/>
                      <a:gd name="connsiteY15" fmla="*/ 621 h 485775"/>
                      <a:gd name="connsiteX16" fmla="*/ 411079 w 533400"/>
                      <a:gd name="connsiteY16" fmla="*/ 36816 h 485775"/>
                      <a:gd name="connsiteX17" fmla="*/ 411079 w 533400"/>
                      <a:gd name="connsiteY17" fmla="*/ 38721 h 485775"/>
                      <a:gd name="connsiteX18" fmla="*/ 411079 w 533400"/>
                      <a:gd name="connsiteY18" fmla="*/ 114921 h 485775"/>
                      <a:gd name="connsiteX19" fmla="*/ 506329 w 533400"/>
                      <a:gd name="connsiteY19" fmla="*/ 114921 h 485775"/>
                      <a:gd name="connsiteX20" fmla="*/ 534904 w 533400"/>
                      <a:gd name="connsiteY20" fmla="*/ 143496 h 485775"/>
                      <a:gd name="connsiteX21" fmla="*/ 534904 w 533400"/>
                      <a:gd name="connsiteY21" fmla="*/ 210171 h 485775"/>
                      <a:gd name="connsiteX22" fmla="*/ 1504 w 533400"/>
                      <a:gd name="connsiteY22" fmla="*/ 210171 h 485775"/>
                      <a:gd name="connsiteX23" fmla="*/ 1504 w 533400"/>
                      <a:gd name="connsiteY23" fmla="*/ 143496 h 485775"/>
                      <a:gd name="connsiteX24" fmla="*/ 30079 w 533400"/>
                      <a:gd name="connsiteY24" fmla="*/ 114921 h 485775"/>
                      <a:gd name="connsiteX25" fmla="*/ 125329 w 533400"/>
                      <a:gd name="connsiteY25" fmla="*/ 114921 h 485775"/>
                      <a:gd name="connsiteX26" fmla="*/ 125329 w 533400"/>
                      <a:gd name="connsiteY26" fmla="*/ 38721 h 485775"/>
                      <a:gd name="connsiteX27" fmla="*/ 161524 w 533400"/>
                      <a:gd name="connsiteY27" fmla="*/ 621 h 485775"/>
                      <a:gd name="connsiteX28" fmla="*/ 163429 w 533400"/>
                      <a:gd name="connsiteY28" fmla="*/ 621 h 485775"/>
                      <a:gd name="connsiteX29" fmla="*/ 372979 w 533400"/>
                      <a:gd name="connsiteY29" fmla="*/ 621 h 485775"/>
                      <a:gd name="connsiteX30" fmla="*/ 372979 w 533400"/>
                      <a:gd name="connsiteY30" fmla="*/ 19671 h 485775"/>
                      <a:gd name="connsiteX31" fmla="*/ 163429 w 533400"/>
                      <a:gd name="connsiteY31" fmla="*/ 19671 h 485775"/>
                      <a:gd name="connsiteX32" fmla="*/ 144474 w 533400"/>
                      <a:gd name="connsiteY32" fmla="*/ 37292 h 485775"/>
                      <a:gd name="connsiteX33" fmla="*/ 144379 w 533400"/>
                      <a:gd name="connsiteY33" fmla="*/ 38721 h 485775"/>
                      <a:gd name="connsiteX34" fmla="*/ 144379 w 533400"/>
                      <a:gd name="connsiteY34" fmla="*/ 114921 h 485775"/>
                      <a:gd name="connsiteX35" fmla="*/ 392029 w 533400"/>
                      <a:gd name="connsiteY35" fmla="*/ 114921 h 485775"/>
                      <a:gd name="connsiteX36" fmla="*/ 392029 w 533400"/>
                      <a:gd name="connsiteY36" fmla="*/ 38721 h 485775"/>
                      <a:gd name="connsiteX37" fmla="*/ 375836 w 533400"/>
                      <a:gd name="connsiteY37" fmla="*/ 19862 h 485775"/>
                      <a:gd name="connsiteX38" fmla="*/ 374408 w 533400"/>
                      <a:gd name="connsiteY38" fmla="*/ 19671 h 485775"/>
                      <a:gd name="connsiteX39" fmla="*/ 372979 w 533400"/>
                      <a:gd name="connsiteY39" fmla="*/ 19671 h 485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533400" h="485775">
                        <a:moveTo>
                          <a:pt x="125329" y="229221"/>
                        </a:moveTo>
                        <a:lnTo>
                          <a:pt x="125329" y="276846"/>
                        </a:lnTo>
                        <a:lnTo>
                          <a:pt x="144379" y="276846"/>
                        </a:lnTo>
                        <a:lnTo>
                          <a:pt x="144379" y="229221"/>
                        </a:lnTo>
                        <a:lnTo>
                          <a:pt x="392029" y="229221"/>
                        </a:lnTo>
                        <a:lnTo>
                          <a:pt x="392029" y="276846"/>
                        </a:lnTo>
                        <a:lnTo>
                          <a:pt x="411079" y="276846"/>
                        </a:lnTo>
                        <a:lnTo>
                          <a:pt x="411079" y="229221"/>
                        </a:lnTo>
                        <a:lnTo>
                          <a:pt x="534904" y="229221"/>
                        </a:lnTo>
                        <a:lnTo>
                          <a:pt x="534904" y="457821"/>
                        </a:lnTo>
                        <a:cubicBezTo>
                          <a:pt x="534904" y="473632"/>
                          <a:pt x="522141" y="486396"/>
                          <a:pt x="506329" y="486396"/>
                        </a:cubicBezTo>
                        <a:lnTo>
                          <a:pt x="30079" y="486396"/>
                        </a:lnTo>
                        <a:cubicBezTo>
                          <a:pt x="14267" y="486396"/>
                          <a:pt x="1504" y="473632"/>
                          <a:pt x="1504" y="457821"/>
                        </a:cubicBezTo>
                        <a:lnTo>
                          <a:pt x="1504" y="229221"/>
                        </a:lnTo>
                        <a:lnTo>
                          <a:pt x="125329" y="229221"/>
                        </a:lnTo>
                        <a:close/>
                        <a:moveTo>
                          <a:pt x="372979" y="621"/>
                        </a:moveTo>
                        <a:cubicBezTo>
                          <a:pt x="393363" y="621"/>
                          <a:pt x="410031" y="16623"/>
                          <a:pt x="411079" y="36816"/>
                        </a:cubicBezTo>
                        <a:lnTo>
                          <a:pt x="411079" y="38721"/>
                        </a:lnTo>
                        <a:lnTo>
                          <a:pt x="411079" y="114921"/>
                        </a:lnTo>
                        <a:lnTo>
                          <a:pt x="506329" y="114921"/>
                        </a:lnTo>
                        <a:cubicBezTo>
                          <a:pt x="522141" y="114921"/>
                          <a:pt x="534904" y="127685"/>
                          <a:pt x="534904" y="143496"/>
                        </a:cubicBezTo>
                        <a:lnTo>
                          <a:pt x="534904" y="210171"/>
                        </a:lnTo>
                        <a:lnTo>
                          <a:pt x="1504" y="210171"/>
                        </a:lnTo>
                        <a:lnTo>
                          <a:pt x="1504" y="143496"/>
                        </a:lnTo>
                        <a:cubicBezTo>
                          <a:pt x="1504" y="127685"/>
                          <a:pt x="14267" y="114921"/>
                          <a:pt x="30079" y="114921"/>
                        </a:cubicBezTo>
                        <a:lnTo>
                          <a:pt x="125329" y="114921"/>
                        </a:lnTo>
                        <a:lnTo>
                          <a:pt x="125329" y="38721"/>
                        </a:lnTo>
                        <a:cubicBezTo>
                          <a:pt x="125329" y="18337"/>
                          <a:pt x="141331" y="1669"/>
                          <a:pt x="161524" y="621"/>
                        </a:cubicBezTo>
                        <a:lnTo>
                          <a:pt x="163429" y="621"/>
                        </a:lnTo>
                        <a:lnTo>
                          <a:pt x="372979" y="621"/>
                        </a:lnTo>
                        <a:close/>
                        <a:moveTo>
                          <a:pt x="372979" y="19671"/>
                        </a:moveTo>
                        <a:lnTo>
                          <a:pt x="163429" y="19671"/>
                        </a:lnTo>
                        <a:cubicBezTo>
                          <a:pt x="153428" y="19671"/>
                          <a:pt x="145141" y="27482"/>
                          <a:pt x="144474" y="37292"/>
                        </a:cubicBezTo>
                        <a:lnTo>
                          <a:pt x="144379" y="38721"/>
                        </a:lnTo>
                        <a:lnTo>
                          <a:pt x="144379" y="114921"/>
                        </a:lnTo>
                        <a:lnTo>
                          <a:pt x="392029" y="114921"/>
                        </a:lnTo>
                        <a:lnTo>
                          <a:pt x="392029" y="38721"/>
                        </a:lnTo>
                        <a:cubicBezTo>
                          <a:pt x="392029" y="29196"/>
                          <a:pt x="384981" y="21290"/>
                          <a:pt x="375836" y="19862"/>
                        </a:cubicBezTo>
                        <a:lnTo>
                          <a:pt x="374408" y="19671"/>
                        </a:lnTo>
                        <a:lnTo>
                          <a:pt x="372979" y="1967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2361499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42D4B4-BF92-D14A-BF1C-9878B92A2A3D}"/>
              </a:ext>
            </a:extLst>
          </p:cNvPr>
          <p:cNvSpPr txBox="1">
            <a:spLocks/>
          </p:cNvSpPr>
          <p:nvPr/>
        </p:nvSpPr>
        <p:spPr>
          <a:xfrm>
            <a:off x="559904" y="29811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" altLang="zh-CN" sz="3600" b="0" i="0" u="none" strike="noStrike" dirty="0">
              <a:solidFill>
                <a:srgbClr val="000000"/>
              </a:solidFill>
              <a:effectLst/>
              <a:latin typeface="inherit"/>
              <a:hlinkClick r:id="rId2"/>
            </a:endParaRPr>
          </a:p>
          <a:p>
            <a:r>
              <a:rPr lang="en" altLang="zh-CN" sz="3600" b="0" i="0" u="none" strike="noStrike" dirty="0">
                <a:solidFill>
                  <a:srgbClr val="000000"/>
                </a:solidFill>
                <a:effectLst/>
                <a:latin typeface="inherit"/>
                <a:hlinkClick r:id="rId2"/>
              </a:rPr>
              <a:t>Zhang Zhen &amp; Mingshan Zhao, Alibaba Cloud</a:t>
            </a:r>
            <a:br>
              <a:rPr lang="en" altLang="zh-CN" sz="3600" b="0" i="0" dirty="0">
                <a:solidFill>
                  <a:srgbClr val="333333"/>
                </a:solidFill>
                <a:effectLst/>
                <a:latin typeface="inherit"/>
              </a:rPr>
            </a:br>
            <a:endParaRPr lang="en-US" sz="3600" i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E3EC15-5521-4C4D-8C50-80159D61BEC0}"/>
              </a:ext>
            </a:extLst>
          </p:cNvPr>
          <p:cNvSpPr txBox="1">
            <a:spLocks/>
          </p:cNvSpPr>
          <p:nvPr/>
        </p:nvSpPr>
        <p:spPr>
          <a:xfrm>
            <a:off x="559904" y="19709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/>
            <a:r>
              <a:rPr lang="en" altLang="zh-CN" sz="4000" b="0" i="0" u="none" strike="noStrike" dirty="0">
                <a:solidFill>
                  <a:srgbClr val="000000"/>
                </a:solidFill>
                <a:effectLst/>
                <a:latin typeface="inherit"/>
                <a:hlinkClick r:id="rId2"/>
              </a:rPr>
              <a:t>Customize Progressive Delivery for Your Own Workload and Traffic</a:t>
            </a:r>
            <a:endParaRPr lang="en" altLang="zh-CN" sz="4000" b="0" i="0" dirty="0">
              <a:solidFill>
                <a:srgbClr val="333333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1052877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421B5-63F0-3225-3CF2-106696D3771E}"/>
              </a:ext>
            </a:extLst>
          </p:cNvPr>
          <p:cNvSpPr txBox="1">
            <a:spLocks/>
          </p:cNvSpPr>
          <p:nvPr/>
        </p:nvSpPr>
        <p:spPr>
          <a:xfrm>
            <a:off x="0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Customize your own traffic resources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A1FF91-C01D-ADE7-1CCD-73FAD9F0A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654" y="1595464"/>
            <a:ext cx="6163015" cy="526253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A764243-2D5B-5597-69D5-DE26ABC2E3B5}"/>
              </a:ext>
            </a:extLst>
          </p:cNvPr>
          <p:cNvSpPr txBox="1"/>
          <p:nvPr/>
        </p:nvSpPr>
        <p:spPr>
          <a:xfrm>
            <a:off x="7854089" y="1240641"/>
            <a:ext cx="2254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Nginx Lua Scripts Demo</a:t>
            </a:r>
            <a:endParaRPr kumimoji="1"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41EA21-3D4E-86F0-15A8-2ED02C3BFF57}"/>
              </a:ext>
            </a:extLst>
          </p:cNvPr>
          <p:cNvSpPr txBox="1"/>
          <p:nvPr/>
        </p:nvSpPr>
        <p:spPr>
          <a:xfrm>
            <a:off x="444617" y="1595464"/>
            <a:ext cx="5455037" cy="4578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zh-CN" sz="14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The community has complete documentation and mechanisms to help people integrate custom traffic resources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Integration Documentation and Demos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Lua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scripts: table, function, </a:t>
            </a:r>
            <a:r>
              <a:rPr kumimoji="1"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ipairs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etc.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UT, and Debug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4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For Community General Traffic: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You can submit to community repo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Lua scripts will be placed in the Release Image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Participate in community building and be accessible to all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" altLang="zh-CN" sz="14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For custom own traffic resources: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Defined in </a:t>
            </a:r>
            <a:r>
              <a:rPr kumimoji="1" lang="en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configmaps</a:t>
            </a:r>
            <a:endParaRPr kumimoji="1" lang="en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No need to rebuild the image</a:t>
            </a:r>
            <a:endParaRPr kumimoji="1"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1322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2F2C196-BD80-DC82-9DA0-E346431520EF}"/>
              </a:ext>
            </a:extLst>
          </p:cNvPr>
          <p:cNvSpPr txBox="1"/>
          <p:nvPr/>
        </p:nvSpPr>
        <p:spPr>
          <a:xfrm>
            <a:off x="907272" y="3069222"/>
            <a:ext cx="10377456" cy="7195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End-to-end progressive delivery solution for microservice application</a:t>
            </a:r>
          </a:p>
        </p:txBody>
      </p:sp>
    </p:spTree>
    <p:extLst>
      <p:ext uri="{BB962C8B-B14F-4D97-AF65-F5344CB8AC3E}">
        <p14:creationId xmlns:p14="http://schemas.microsoft.com/office/powerpoint/2010/main" val="33556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7067E-6F29-8E28-1DE1-7050DD276CB8}"/>
              </a:ext>
            </a:extLst>
          </p:cNvPr>
          <p:cNvSpPr txBox="1">
            <a:spLocks/>
          </p:cNvSpPr>
          <p:nvPr/>
        </p:nvSpPr>
        <p:spPr>
          <a:xfrm>
            <a:off x="0" y="-133540"/>
            <a:ext cx="108889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Microservices place higher demands on </a:t>
            </a:r>
          </a:p>
          <a:p>
            <a:r>
              <a:rPr lang="en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progressive delivery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49E4F0D-D689-EB78-B56C-CB5C25C4B5A6}"/>
              </a:ext>
            </a:extLst>
          </p:cNvPr>
          <p:cNvGrpSpPr/>
          <p:nvPr/>
        </p:nvGrpSpPr>
        <p:grpSpPr>
          <a:xfrm>
            <a:off x="1839436" y="1395301"/>
            <a:ext cx="8513127" cy="2024045"/>
            <a:chOff x="6476109" y="6252547"/>
            <a:chExt cx="11424272" cy="6722311"/>
          </a:xfrm>
        </p:grpSpPr>
        <p:sp>
          <p:nvSpPr>
            <p:cNvPr id="4" name="圆角矩形 3">
              <a:extLst>
                <a:ext uri="{FF2B5EF4-FFF2-40B4-BE49-F238E27FC236}">
                  <a16:creationId xmlns:a16="http://schemas.microsoft.com/office/drawing/2014/main" id="{757B471C-6188-D62A-E583-862BD9A52B5D}"/>
                </a:ext>
              </a:extLst>
            </p:cNvPr>
            <p:cNvSpPr/>
            <p:nvPr/>
          </p:nvSpPr>
          <p:spPr>
            <a:xfrm>
              <a:off x="6476109" y="7670553"/>
              <a:ext cx="2621164" cy="1229368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DengXian" panose="02010600030101010101" pitchFamily="2" charset="-122"/>
                  <a:ea typeface="DengXian" panose="02010600030101010101" pitchFamily="2" charset="-122"/>
                  <a:cs typeface="Helvetica Neue Medium"/>
                  <a:sym typeface="Helvetica Neue" panose="02000503000000020004"/>
                </a:rPr>
                <a:t>Gateway</a:t>
              </a:r>
              <a:endParaRPr kumimoji="1" lang="zh-CN" alt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Helvetica Neue Medium"/>
                <a:sym typeface="Helvetica Neue" panose="02000503000000020004"/>
              </a:endParaRPr>
            </a:p>
          </p:txBody>
        </p:sp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7190B1DD-5555-8F5A-6420-4CDB275E3B06}"/>
                </a:ext>
              </a:extLst>
            </p:cNvPr>
            <p:cNvSpPr/>
            <p:nvPr/>
          </p:nvSpPr>
          <p:spPr>
            <a:xfrm>
              <a:off x="6476109" y="9920123"/>
              <a:ext cx="2621164" cy="1229368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kern="0" dirty="0">
                  <a:latin typeface="DengXian" panose="02010600030101010101" pitchFamily="2" charset="-122"/>
                  <a:ea typeface="DengXian" panose="02010600030101010101" pitchFamily="2" charset="-122"/>
                  <a:cs typeface="Helvetica Neue Medium"/>
                  <a:sym typeface="Helvetica Neue" panose="02000503000000020004"/>
                </a:rPr>
                <a:t>Gateway</a:t>
              </a:r>
              <a:endParaRPr kumimoji="1" lang="zh-CN" alt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Helvetica Neue Medium"/>
                <a:sym typeface="Helvetica Neue" panose="02000503000000020004"/>
              </a:endParaRPr>
            </a:p>
          </p:txBody>
        </p:sp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F57481F6-35B5-20EB-E6B0-7DC299BA3F97}"/>
                </a:ext>
              </a:extLst>
            </p:cNvPr>
            <p:cNvSpPr/>
            <p:nvPr/>
          </p:nvSpPr>
          <p:spPr>
            <a:xfrm>
              <a:off x="15279217" y="6703564"/>
              <a:ext cx="2621164" cy="1229368"/>
            </a:xfrm>
            <a:prstGeom prst="roundRect">
              <a:avLst/>
            </a:prstGeom>
            <a:solidFill>
              <a:srgbClr val="0076BA"/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DengXian" panose="02010600030101010101" pitchFamily="2" charset="-122"/>
                  <a:ea typeface="DengXian" panose="02010600030101010101" pitchFamily="2" charset="-122"/>
                  <a:cs typeface="Helvetica Neue Medium"/>
                  <a:sym typeface="Helvetica Neue" panose="02000503000000020004"/>
                </a:rPr>
                <a:t>Service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DengXian" panose="02010600030101010101" pitchFamily="2" charset="-122"/>
                  <a:ea typeface="DengXian" panose="02010600030101010101" pitchFamily="2" charset="-122"/>
                  <a:cs typeface="Helvetica Neue Medium"/>
                  <a:sym typeface="Helvetica Neue" panose="02000503000000020004"/>
                </a:rPr>
                <a:t> 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DengXian" panose="02010600030101010101" pitchFamily="2" charset="-122"/>
                  <a:ea typeface="DengXian" panose="02010600030101010101" pitchFamily="2" charset="-122"/>
                  <a:cs typeface="Helvetica Neue Medium"/>
                  <a:sym typeface="Helvetica Neue" panose="02000503000000020004"/>
                </a:rPr>
                <a:t>C</a:t>
              </a:r>
              <a:endParaRPr kumimoji="1" lang="zh-CN" alt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Helvetica Neue Medium"/>
                <a:sym typeface="Helvetica Neue" panose="02000503000000020004"/>
              </a:endParaRPr>
            </a:p>
          </p:txBody>
        </p:sp>
        <p:sp>
          <p:nvSpPr>
            <p:cNvPr id="7" name="圆角矩形 6">
              <a:extLst>
                <a:ext uri="{FF2B5EF4-FFF2-40B4-BE49-F238E27FC236}">
                  <a16:creationId xmlns:a16="http://schemas.microsoft.com/office/drawing/2014/main" id="{71DACB34-7ACA-CCBB-4AE7-26C5BDD3913F}"/>
                </a:ext>
              </a:extLst>
            </p:cNvPr>
            <p:cNvSpPr/>
            <p:nvPr/>
          </p:nvSpPr>
          <p:spPr>
            <a:xfrm>
              <a:off x="15279217" y="8547616"/>
              <a:ext cx="2621164" cy="1229368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 w="25400" cap="flat" cmpd="sng" algn="ctr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DengXian" panose="02010600030101010101" pitchFamily="2" charset="-122"/>
                  <a:ea typeface="DengXian" panose="02010600030101010101" pitchFamily="2" charset="-122"/>
                  <a:cs typeface="Helvetica Neue Medium"/>
                  <a:sym typeface="Helvetica Neue" panose="02000503000000020004"/>
                </a:rPr>
                <a:t>Service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DengXian" panose="02010600030101010101" pitchFamily="2" charset="-122"/>
                  <a:ea typeface="DengXian" panose="02010600030101010101" pitchFamily="2" charset="-122"/>
                  <a:cs typeface="Helvetica Neue Medium"/>
                  <a:sym typeface="Helvetica Neue" panose="02000503000000020004"/>
                </a:rPr>
                <a:t> 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DengXian" panose="02010600030101010101" pitchFamily="2" charset="-122"/>
                  <a:ea typeface="DengXian" panose="02010600030101010101" pitchFamily="2" charset="-122"/>
                  <a:cs typeface="Helvetica Neue Medium"/>
                  <a:sym typeface="Helvetica Neue" panose="02000503000000020004"/>
                </a:rPr>
                <a:t>C</a:t>
              </a:r>
              <a:r>
                <a:rPr lang="zh-CN" altLang="en-US" sz="1200" kern="0" dirty="0">
                  <a:latin typeface="DengXian" panose="02010600030101010101" pitchFamily="2" charset="-122"/>
                  <a:ea typeface="DengXian" panose="02010600030101010101" pitchFamily="2" charset="-122"/>
                  <a:cs typeface="Helvetica Neue Medium"/>
                  <a:sym typeface="Helvetica Neue" panose="02000503000000020004"/>
                </a:rPr>
                <a:t>’</a:t>
              </a:r>
              <a:endParaRPr kumimoji="1" lang="zh-CN" alt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Helvetica Neue Medium"/>
                <a:sym typeface="Helvetica Neue" panose="02000503000000020004"/>
              </a:endParaRPr>
            </a:p>
          </p:txBody>
        </p:sp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4DD037C7-353E-DB45-A830-AD9A834658E9}"/>
                </a:ext>
              </a:extLst>
            </p:cNvPr>
            <p:cNvSpPr/>
            <p:nvPr/>
          </p:nvSpPr>
          <p:spPr>
            <a:xfrm>
              <a:off x="15279217" y="10534806"/>
              <a:ext cx="2621164" cy="1229368"/>
            </a:xfrm>
            <a:prstGeom prst="roundRect">
              <a:avLst/>
            </a:prstGeom>
            <a:solidFill>
              <a:srgbClr val="0076BA"/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DengXian" panose="02010600030101010101" pitchFamily="2" charset="-122"/>
                  <a:ea typeface="DengXian" panose="02010600030101010101" pitchFamily="2" charset="-122"/>
                  <a:cs typeface="Helvetica Neue Medium"/>
                  <a:sym typeface="Helvetica Neue" panose="02000503000000020004"/>
                </a:rPr>
                <a:t>Service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DengXian" panose="02010600030101010101" pitchFamily="2" charset="-122"/>
                  <a:ea typeface="DengXian" panose="02010600030101010101" pitchFamily="2" charset="-122"/>
                  <a:cs typeface="Helvetica Neue Medium"/>
                  <a:sym typeface="Helvetica Neue" panose="02000503000000020004"/>
                </a:rPr>
                <a:t> 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DengXian" panose="02010600030101010101" pitchFamily="2" charset="-122"/>
                  <a:ea typeface="DengXian" panose="02010600030101010101" pitchFamily="2" charset="-122"/>
                  <a:cs typeface="Helvetica Neue Medium"/>
                  <a:sym typeface="Helvetica Neue" panose="02000503000000020004"/>
                </a:rPr>
                <a:t>C</a:t>
              </a:r>
              <a:endParaRPr kumimoji="1" lang="zh-CN" alt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Helvetica Neue Medium"/>
                <a:sym typeface="Helvetica Neue" panose="02000503000000020004"/>
              </a:endParaRPr>
            </a:p>
          </p:txBody>
        </p:sp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2D21AF93-82B6-1D78-B454-0E75D988E680}"/>
                </a:ext>
              </a:extLst>
            </p:cNvPr>
            <p:cNvSpPr/>
            <p:nvPr/>
          </p:nvSpPr>
          <p:spPr>
            <a:xfrm>
              <a:off x="10760705" y="9920123"/>
              <a:ext cx="2621164" cy="1229368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 w="25400" cap="flat" cmpd="sng" algn="ctr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DengXian" panose="02010600030101010101" pitchFamily="2" charset="-122"/>
                  <a:ea typeface="DengXian" panose="02010600030101010101" pitchFamily="2" charset="-122"/>
                  <a:cs typeface="Helvetica Neue Medium"/>
                  <a:sym typeface="Helvetica Neue" panose="02000503000000020004"/>
                </a:rPr>
                <a:t>Service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DengXian" panose="02010600030101010101" pitchFamily="2" charset="-122"/>
                  <a:ea typeface="DengXian" panose="02010600030101010101" pitchFamily="2" charset="-122"/>
                  <a:cs typeface="Helvetica Neue Medium"/>
                  <a:sym typeface="Helvetica Neue" panose="02000503000000020004"/>
                </a:rPr>
                <a:t> 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DengXian" panose="02010600030101010101" pitchFamily="2" charset="-122"/>
                  <a:ea typeface="DengXian" panose="02010600030101010101" pitchFamily="2" charset="-122"/>
                  <a:cs typeface="Helvetica Neue Medium"/>
                  <a:sym typeface="Helvetica Neue" panose="02000503000000020004"/>
                </a:rPr>
                <a:t>B’</a:t>
              </a:r>
              <a:endParaRPr kumimoji="1" lang="zh-CN" alt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Helvetica Neue Medium"/>
                <a:sym typeface="Helvetica Neue" panose="02000503000000020004"/>
              </a:endParaRPr>
            </a:p>
          </p:txBody>
        </p:sp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CB5443B0-E075-84CC-E008-06C736582BD8}"/>
                </a:ext>
              </a:extLst>
            </p:cNvPr>
            <p:cNvSpPr/>
            <p:nvPr/>
          </p:nvSpPr>
          <p:spPr>
            <a:xfrm>
              <a:off x="10749662" y="8086335"/>
              <a:ext cx="2621164" cy="1229368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 w="25400" cap="flat" cmpd="sng" algn="ctr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DengXian" panose="02010600030101010101" pitchFamily="2" charset="-122"/>
                  <a:ea typeface="DengXian" panose="02010600030101010101" pitchFamily="2" charset="-122"/>
                  <a:cs typeface="Helvetica Neue Medium"/>
                  <a:sym typeface="Helvetica Neue" panose="02000503000000020004"/>
                </a:rPr>
                <a:t>Service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DengXian" panose="02010600030101010101" pitchFamily="2" charset="-122"/>
                  <a:ea typeface="DengXian" panose="02010600030101010101" pitchFamily="2" charset="-122"/>
                  <a:cs typeface="Helvetica Neue Medium"/>
                  <a:sym typeface="Helvetica Neue" panose="02000503000000020004"/>
                </a:rPr>
                <a:t> </a:t>
              </a:r>
              <a:r>
                <a:rPr lang="en-US" altLang="zh-CN" sz="1200" kern="0" dirty="0">
                  <a:latin typeface="DengXian" panose="02010600030101010101" pitchFamily="2" charset="-122"/>
                  <a:ea typeface="DengXian" panose="02010600030101010101" pitchFamily="2" charset="-122"/>
                  <a:cs typeface="Helvetica Neue Medium"/>
                  <a:sym typeface="Helvetica Neue" panose="02000503000000020004"/>
                </a:rPr>
                <a:t>A’</a:t>
              </a:r>
              <a:endParaRPr kumimoji="1" lang="zh-CN" alt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Helvetica Neue Medium"/>
                <a:sym typeface="Helvetica Neue" panose="02000503000000020004"/>
              </a:endParaRPr>
            </a:p>
          </p:txBody>
        </p:sp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B43AC246-E17A-519C-C12C-83BA30732B71}"/>
                </a:ext>
              </a:extLst>
            </p:cNvPr>
            <p:cNvSpPr/>
            <p:nvPr/>
          </p:nvSpPr>
          <p:spPr>
            <a:xfrm>
              <a:off x="10760705" y="6252547"/>
              <a:ext cx="2621164" cy="1229368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DengXian" panose="02010600030101010101" pitchFamily="2" charset="-122"/>
                  <a:ea typeface="DengXian" panose="02010600030101010101" pitchFamily="2" charset="-122"/>
                  <a:cs typeface="Helvetica Neue Medium"/>
                  <a:sym typeface="Helvetica Neue" panose="02000503000000020004"/>
                </a:rPr>
                <a:t>Service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DengXian" panose="02010600030101010101" pitchFamily="2" charset="-122"/>
                  <a:ea typeface="DengXian" panose="02010600030101010101" pitchFamily="2" charset="-122"/>
                  <a:cs typeface="Helvetica Neue Medium"/>
                  <a:sym typeface="Helvetica Neue" panose="02000503000000020004"/>
                </a:rPr>
                <a:t> 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DengXian" panose="02010600030101010101" pitchFamily="2" charset="-122"/>
                  <a:ea typeface="DengXian" panose="02010600030101010101" pitchFamily="2" charset="-122"/>
                  <a:cs typeface="Helvetica Neue Medium"/>
                  <a:sym typeface="Helvetica Neue" panose="02000503000000020004"/>
                </a:rPr>
                <a:t>A</a:t>
              </a:r>
              <a:endParaRPr kumimoji="1" lang="zh-CN" alt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Helvetica Neue Medium"/>
                <a:sym typeface="Helvetica Neue" panose="02000503000000020004"/>
              </a:endParaRPr>
            </a:p>
          </p:txBody>
        </p:sp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284247E2-AE5D-F08B-62DB-D7D310DDF30D}"/>
                </a:ext>
              </a:extLst>
            </p:cNvPr>
            <p:cNvSpPr/>
            <p:nvPr/>
          </p:nvSpPr>
          <p:spPr>
            <a:xfrm>
              <a:off x="10760705" y="11745490"/>
              <a:ext cx="2621164" cy="1229368"/>
            </a:xfrm>
            <a:prstGeom prst="roundRect">
              <a:avLst/>
            </a:prstGeom>
            <a:solidFill>
              <a:srgbClr val="0076BA"/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DengXian" panose="02010600030101010101" pitchFamily="2" charset="-122"/>
                  <a:ea typeface="DengXian" panose="02010600030101010101" pitchFamily="2" charset="-122"/>
                  <a:cs typeface="Helvetica Neue Medium"/>
                  <a:sym typeface="Helvetica Neue" panose="02000503000000020004"/>
                </a:rPr>
                <a:t>Service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DengXian" panose="02010600030101010101" pitchFamily="2" charset="-122"/>
                  <a:ea typeface="DengXian" panose="02010600030101010101" pitchFamily="2" charset="-122"/>
                  <a:cs typeface="Helvetica Neue Medium"/>
                  <a:sym typeface="Helvetica Neue" panose="02000503000000020004"/>
                </a:rPr>
                <a:t> 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DengXian" panose="02010600030101010101" pitchFamily="2" charset="-122"/>
                  <a:ea typeface="DengXian" panose="02010600030101010101" pitchFamily="2" charset="-122"/>
                  <a:cs typeface="Helvetica Neue Medium"/>
                  <a:sym typeface="Helvetica Neue" panose="02000503000000020004"/>
                </a:rPr>
                <a:t>B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DengXian" panose="02010600030101010101" pitchFamily="2" charset="-122"/>
                  <a:ea typeface="DengXian" panose="02010600030101010101" pitchFamily="2" charset="-122"/>
                  <a:cs typeface="Helvetica Neue Medium"/>
                  <a:sym typeface="Helvetica Neue" panose="02000503000000020004"/>
                </a:rPr>
                <a:t> </a:t>
              </a:r>
              <a:endParaRPr kumimoji="1" lang="zh-CN" alt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Helvetica Neue Medium"/>
                <a:sym typeface="Helvetica Neue" panose="02000503000000020004"/>
              </a:endParaRPr>
            </a:p>
          </p:txBody>
        </p: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E63A0672-E5A4-9135-D724-C28DE28EAB8F}"/>
                </a:ext>
              </a:extLst>
            </p:cNvPr>
            <p:cNvCxnSpPr>
              <a:stCxn id="4" idx="3"/>
            </p:cNvCxnSpPr>
            <p:nvPr/>
          </p:nvCxnSpPr>
          <p:spPr>
            <a:xfrm flipV="1">
              <a:off x="9097273" y="6911163"/>
              <a:ext cx="1652389" cy="1374074"/>
            </a:xfrm>
            <a:prstGeom prst="straightConnector1">
              <a:avLst/>
            </a:prstGeom>
            <a:noFill/>
            <a:ln w="38100" cap="flat" cmpd="sng" algn="ctr">
              <a:solidFill>
                <a:srgbClr val="0076BA">
                  <a:shade val="95000"/>
                  <a:satMod val="104999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7E511B44-D7C6-BA44-3FEA-CBC7E91C80A6}"/>
                </a:ext>
              </a:extLst>
            </p:cNvPr>
            <p:cNvCxnSpPr>
              <a:stCxn id="4" idx="3"/>
            </p:cNvCxnSpPr>
            <p:nvPr/>
          </p:nvCxnSpPr>
          <p:spPr>
            <a:xfrm>
              <a:off x="9097273" y="8285237"/>
              <a:ext cx="1652389" cy="348076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/>
            </a:ln>
            <a:effectLst/>
          </p:spPr>
        </p:cxnSp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B6FD5D80-5652-823D-AB6A-274B7B72A40E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9097273" y="8285237"/>
              <a:ext cx="1663432" cy="224957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/>
            </a:ln>
            <a:effectLst/>
          </p:spPr>
        </p:cxnSp>
        <p:cxnSp>
          <p:nvCxnSpPr>
            <p:cNvPr id="16" name="直线箭头连接符 15">
              <a:extLst>
                <a:ext uri="{FF2B5EF4-FFF2-40B4-BE49-F238E27FC236}">
                  <a16:creationId xmlns:a16="http://schemas.microsoft.com/office/drawing/2014/main" id="{6315A209-A7DF-659C-61E7-E452E0F4A9BA}"/>
                </a:ext>
              </a:extLst>
            </p:cNvPr>
            <p:cNvCxnSpPr>
              <a:stCxn id="5" idx="3"/>
              <a:endCxn id="9" idx="1"/>
            </p:cNvCxnSpPr>
            <p:nvPr/>
          </p:nvCxnSpPr>
          <p:spPr>
            <a:xfrm>
              <a:off x="9097273" y="10534807"/>
              <a:ext cx="1663432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/>
            </a:ln>
            <a:effectLst/>
          </p:spPr>
        </p:cxnSp>
        <p:cxnSp>
          <p:nvCxnSpPr>
            <p:cNvPr id="17" name="直线箭头连接符 16">
              <a:extLst>
                <a:ext uri="{FF2B5EF4-FFF2-40B4-BE49-F238E27FC236}">
                  <a16:creationId xmlns:a16="http://schemas.microsoft.com/office/drawing/2014/main" id="{8CFC8C56-F67C-9444-0A17-D87BD5BC9145}"/>
                </a:ext>
              </a:extLst>
            </p:cNvPr>
            <p:cNvCxnSpPr>
              <a:stCxn id="5" idx="3"/>
            </p:cNvCxnSpPr>
            <p:nvPr/>
          </p:nvCxnSpPr>
          <p:spPr>
            <a:xfrm>
              <a:off x="9097273" y="10534807"/>
              <a:ext cx="1652389" cy="1841491"/>
            </a:xfrm>
            <a:prstGeom prst="straightConnector1">
              <a:avLst/>
            </a:prstGeom>
            <a:noFill/>
            <a:ln w="38100" cap="flat" cmpd="sng" algn="ctr">
              <a:solidFill>
                <a:srgbClr val="0076BA">
                  <a:shade val="95000"/>
                  <a:satMod val="104999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8" name="直线箭头连接符 17">
              <a:extLst>
                <a:ext uri="{FF2B5EF4-FFF2-40B4-BE49-F238E27FC236}">
                  <a16:creationId xmlns:a16="http://schemas.microsoft.com/office/drawing/2014/main" id="{181B2732-BEDE-DB57-0734-99069E51808D}"/>
                </a:ext>
              </a:extLst>
            </p:cNvPr>
            <p:cNvCxnSpPr>
              <a:stCxn id="11" idx="3"/>
            </p:cNvCxnSpPr>
            <p:nvPr/>
          </p:nvCxnSpPr>
          <p:spPr>
            <a:xfrm>
              <a:off x="13381869" y="6867231"/>
              <a:ext cx="1897348" cy="397810"/>
            </a:xfrm>
            <a:prstGeom prst="straightConnector1">
              <a:avLst/>
            </a:prstGeom>
            <a:noFill/>
            <a:ln w="38100" cap="flat" cmpd="sng" algn="ctr">
              <a:solidFill>
                <a:srgbClr val="0076BA">
                  <a:shade val="95000"/>
                  <a:satMod val="104999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9" name="直线箭头连接符 18">
              <a:extLst>
                <a:ext uri="{FF2B5EF4-FFF2-40B4-BE49-F238E27FC236}">
                  <a16:creationId xmlns:a16="http://schemas.microsoft.com/office/drawing/2014/main" id="{8177CE34-5D74-FE05-BC59-BD244801B402}"/>
                </a:ext>
              </a:extLst>
            </p:cNvPr>
            <p:cNvCxnSpPr>
              <a:stCxn id="10" idx="3"/>
              <a:endCxn id="7" idx="1"/>
            </p:cNvCxnSpPr>
            <p:nvPr/>
          </p:nvCxnSpPr>
          <p:spPr>
            <a:xfrm>
              <a:off x="13370826" y="8701019"/>
              <a:ext cx="1908391" cy="461281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/>
            </a:ln>
            <a:effectLst/>
          </p:spPr>
        </p:cxnSp>
        <p:cxnSp>
          <p:nvCxnSpPr>
            <p:cNvPr id="20" name="直线箭头连接符 19">
              <a:extLst>
                <a:ext uri="{FF2B5EF4-FFF2-40B4-BE49-F238E27FC236}">
                  <a16:creationId xmlns:a16="http://schemas.microsoft.com/office/drawing/2014/main" id="{7BE2F6D2-3DE0-5471-4E19-C7826639DF65}"/>
                </a:ext>
              </a:extLst>
            </p:cNvPr>
            <p:cNvCxnSpPr>
              <a:stCxn id="9" idx="3"/>
            </p:cNvCxnSpPr>
            <p:nvPr/>
          </p:nvCxnSpPr>
          <p:spPr>
            <a:xfrm flipV="1">
              <a:off x="13381869" y="9297018"/>
              <a:ext cx="1897348" cy="1237789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/>
            </a:ln>
            <a:effectLst/>
          </p:spPr>
        </p:cxnSp>
        <p:cxnSp>
          <p:nvCxnSpPr>
            <p:cNvPr id="21" name="直线箭头连接符 20">
              <a:extLst>
                <a:ext uri="{FF2B5EF4-FFF2-40B4-BE49-F238E27FC236}">
                  <a16:creationId xmlns:a16="http://schemas.microsoft.com/office/drawing/2014/main" id="{AE131B55-5E17-0A29-2252-C19647456935}"/>
                </a:ext>
              </a:extLst>
            </p:cNvPr>
            <p:cNvCxnSpPr>
              <a:stCxn id="12" idx="3"/>
              <a:endCxn id="8" idx="1"/>
            </p:cNvCxnSpPr>
            <p:nvPr/>
          </p:nvCxnSpPr>
          <p:spPr>
            <a:xfrm flipV="1">
              <a:off x="13381869" y="11149491"/>
              <a:ext cx="1897348" cy="1210683"/>
            </a:xfrm>
            <a:prstGeom prst="straightConnector1">
              <a:avLst/>
            </a:prstGeom>
            <a:noFill/>
            <a:ln w="38100" cap="flat" cmpd="sng" algn="ctr">
              <a:solidFill>
                <a:srgbClr val="0076BA">
                  <a:shade val="95000"/>
                  <a:satMod val="104999"/>
                </a:srgbClr>
              </a:solidFill>
              <a:prstDash val="solid"/>
              <a:tailEnd type="triangle"/>
            </a:ln>
            <a:effectLst/>
          </p:spPr>
        </p:cxn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1BD5001-1E8F-CF1B-FC56-368212B3B397}"/>
              </a:ext>
            </a:extLst>
          </p:cNvPr>
          <p:cNvGrpSpPr>
            <a:grpSpLocks noChangeAspect="1"/>
          </p:cNvGrpSpPr>
          <p:nvPr/>
        </p:nvGrpSpPr>
        <p:grpSpPr>
          <a:xfrm>
            <a:off x="2225230" y="4006641"/>
            <a:ext cx="715720" cy="715720"/>
            <a:chOff x="2893150" y="2638524"/>
            <a:chExt cx="2635747" cy="2635747"/>
          </a:xfrm>
        </p:grpSpPr>
        <p:sp>
          <p:nvSpPr>
            <p:cNvPr id="23" name="圆形">
              <a:extLst>
                <a:ext uri="{FF2B5EF4-FFF2-40B4-BE49-F238E27FC236}">
                  <a16:creationId xmlns:a16="http://schemas.microsoft.com/office/drawing/2014/main" id="{8318928D-C8A3-2FF3-5F5F-0543A29A6633}"/>
                </a:ext>
              </a:extLst>
            </p:cNvPr>
            <p:cNvSpPr/>
            <p:nvPr/>
          </p:nvSpPr>
          <p:spPr>
            <a:xfrm>
              <a:off x="2893150" y="2638524"/>
              <a:ext cx="2635747" cy="2635747"/>
            </a:xfrm>
            <a:prstGeom prst="ellipse">
              <a:avLst/>
            </a:prstGeom>
            <a:solidFill>
              <a:srgbClr val="E7F3F9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  <p:grpSp>
          <p:nvGrpSpPr>
            <p:cNvPr id="24" name="成组">
              <a:extLst>
                <a:ext uri="{FF2B5EF4-FFF2-40B4-BE49-F238E27FC236}">
                  <a16:creationId xmlns:a16="http://schemas.microsoft.com/office/drawing/2014/main" id="{D994BBF1-F842-9A7A-3011-D0DF2EDCE4A6}"/>
                </a:ext>
              </a:extLst>
            </p:cNvPr>
            <p:cNvGrpSpPr/>
            <p:nvPr/>
          </p:nvGrpSpPr>
          <p:grpSpPr>
            <a:xfrm>
              <a:off x="3372661" y="3343026"/>
              <a:ext cx="1676725" cy="1226742"/>
              <a:chOff x="0" y="0"/>
              <a:chExt cx="1676724" cy="1226740"/>
            </a:xfrm>
          </p:grpSpPr>
          <p:grpSp>
            <p:nvGrpSpPr>
              <p:cNvPr id="25" name="成组">
                <a:extLst>
                  <a:ext uri="{FF2B5EF4-FFF2-40B4-BE49-F238E27FC236}">
                    <a16:creationId xmlns:a16="http://schemas.microsoft.com/office/drawing/2014/main" id="{B7909F4E-1235-2A9B-FEB6-82DAFBB3F8F9}"/>
                  </a:ext>
                </a:extLst>
              </p:cNvPr>
              <p:cNvGrpSpPr/>
              <p:nvPr/>
            </p:nvGrpSpPr>
            <p:grpSpPr>
              <a:xfrm rot="16200000">
                <a:off x="-214464" y="214463"/>
                <a:ext cx="1226742" cy="797815"/>
                <a:chOff x="0" y="0"/>
                <a:chExt cx="1226740" cy="797813"/>
              </a:xfrm>
            </p:grpSpPr>
            <p:sp>
              <p:nvSpPr>
                <p:cNvPr id="46" name="圆形">
                  <a:extLst>
                    <a:ext uri="{FF2B5EF4-FFF2-40B4-BE49-F238E27FC236}">
                      <a16:creationId xmlns:a16="http://schemas.microsoft.com/office/drawing/2014/main" id="{82AC57E8-DA2A-3567-7F2A-69419CEC53DE}"/>
                    </a:ext>
                  </a:extLst>
                </p:cNvPr>
                <p:cNvSpPr/>
                <p:nvPr/>
              </p:nvSpPr>
              <p:spPr>
                <a:xfrm>
                  <a:off x="189027" y="0"/>
                  <a:ext cx="665963" cy="665962"/>
                </a:xfrm>
                <a:prstGeom prst="ellipse">
                  <a:avLst/>
                </a:prstGeom>
                <a:solidFill>
                  <a:srgbClr val="181F4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>
                    <a:latin typeface="DengXian" panose="02010600030101010101" pitchFamily="2" charset="-122"/>
                    <a:ea typeface="DengXian" panose="02010600030101010101" pitchFamily="2" charset="-122"/>
                  </a:endParaRPr>
                </a:p>
              </p:txBody>
            </p:sp>
            <p:sp>
              <p:nvSpPr>
                <p:cNvPr id="47" name="圆角矩形">
                  <a:extLst>
                    <a:ext uri="{FF2B5EF4-FFF2-40B4-BE49-F238E27FC236}">
                      <a16:creationId xmlns:a16="http://schemas.microsoft.com/office/drawing/2014/main" id="{1978586F-5517-A1A0-5C6F-466BD815B0FC}"/>
                    </a:ext>
                  </a:extLst>
                </p:cNvPr>
                <p:cNvSpPr/>
                <p:nvPr/>
              </p:nvSpPr>
              <p:spPr>
                <a:xfrm>
                  <a:off x="0" y="338833"/>
                  <a:ext cx="1226741" cy="45898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81F4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>
                    <a:latin typeface="DengXian" panose="02010600030101010101" pitchFamily="2" charset="-122"/>
                    <a:ea typeface="DengXian" panose="02010600030101010101" pitchFamily="2" charset="-122"/>
                  </a:endParaRPr>
                </a:p>
              </p:txBody>
            </p:sp>
            <p:sp>
              <p:nvSpPr>
                <p:cNvPr id="48" name="圆形">
                  <a:extLst>
                    <a:ext uri="{FF2B5EF4-FFF2-40B4-BE49-F238E27FC236}">
                      <a16:creationId xmlns:a16="http://schemas.microsoft.com/office/drawing/2014/main" id="{05791593-D77C-726A-3CF7-F6F3ABC888E6}"/>
                    </a:ext>
                  </a:extLst>
                </p:cNvPr>
                <p:cNvSpPr/>
                <p:nvPr/>
              </p:nvSpPr>
              <p:spPr>
                <a:xfrm>
                  <a:off x="678849" y="114277"/>
                  <a:ext cx="355920" cy="355920"/>
                </a:xfrm>
                <a:prstGeom prst="ellipse">
                  <a:avLst/>
                </a:prstGeom>
                <a:solidFill>
                  <a:srgbClr val="181F4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>
                    <a:latin typeface="DengXian" panose="02010600030101010101" pitchFamily="2" charset="-122"/>
                    <a:ea typeface="DengXian" panose="02010600030101010101" pitchFamily="2" charset="-122"/>
                  </a:endParaRPr>
                </a:p>
              </p:txBody>
            </p:sp>
          </p:grpSp>
          <p:grpSp>
            <p:nvGrpSpPr>
              <p:cNvPr id="26" name="成组">
                <a:extLst>
                  <a:ext uri="{FF2B5EF4-FFF2-40B4-BE49-F238E27FC236}">
                    <a16:creationId xmlns:a16="http://schemas.microsoft.com/office/drawing/2014/main" id="{F2FE86F8-95CD-E716-0E11-EA09B398DCF7}"/>
                  </a:ext>
                </a:extLst>
              </p:cNvPr>
              <p:cNvGrpSpPr/>
              <p:nvPr/>
            </p:nvGrpSpPr>
            <p:grpSpPr>
              <a:xfrm rot="5400000" flipH="1">
                <a:off x="664447" y="214463"/>
                <a:ext cx="1226741" cy="797815"/>
                <a:chOff x="0" y="0"/>
                <a:chExt cx="1226740" cy="797813"/>
              </a:xfrm>
            </p:grpSpPr>
            <p:sp>
              <p:nvSpPr>
                <p:cNvPr id="43" name="圆形">
                  <a:extLst>
                    <a:ext uri="{FF2B5EF4-FFF2-40B4-BE49-F238E27FC236}">
                      <a16:creationId xmlns:a16="http://schemas.microsoft.com/office/drawing/2014/main" id="{FF5EB36B-BF99-AF99-9184-2B9764E7B8B2}"/>
                    </a:ext>
                  </a:extLst>
                </p:cNvPr>
                <p:cNvSpPr/>
                <p:nvPr/>
              </p:nvSpPr>
              <p:spPr>
                <a:xfrm>
                  <a:off x="189027" y="0"/>
                  <a:ext cx="665963" cy="665962"/>
                </a:xfrm>
                <a:prstGeom prst="ellipse">
                  <a:avLst/>
                </a:prstGeom>
                <a:solidFill>
                  <a:srgbClr val="181F4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>
                    <a:latin typeface="DengXian" panose="02010600030101010101" pitchFamily="2" charset="-122"/>
                    <a:ea typeface="DengXian" panose="02010600030101010101" pitchFamily="2" charset="-122"/>
                  </a:endParaRPr>
                </a:p>
              </p:txBody>
            </p:sp>
            <p:sp>
              <p:nvSpPr>
                <p:cNvPr id="44" name="圆角矩形">
                  <a:extLst>
                    <a:ext uri="{FF2B5EF4-FFF2-40B4-BE49-F238E27FC236}">
                      <a16:creationId xmlns:a16="http://schemas.microsoft.com/office/drawing/2014/main" id="{F99A926F-DD08-34FB-5B5D-45758C78E0D9}"/>
                    </a:ext>
                  </a:extLst>
                </p:cNvPr>
                <p:cNvSpPr/>
                <p:nvPr/>
              </p:nvSpPr>
              <p:spPr>
                <a:xfrm>
                  <a:off x="0" y="338833"/>
                  <a:ext cx="1226741" cy="45898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81F4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>
                    <a:latin typeface="DengXian" panose="02010600030101010101" pitchFamily="2" charset="-122"/>
                    <a:ea typeface="DengXian" panose="02010600030101010101" pitchFamily="2" charset="-122"/>
                  </a:endParaRPr>
                </a:p>
              </p:txBody>
            </p:sp>
            <p:sp>
              <p:nvSpPr>
                <p:cNvPr id="45" name="圆形">
                  <a:extLst>
                    <a:ext uri="{FF2B5EF4-FFF2-40B4-BE49-F238E27FC236}">
                      <a16:creationId xmlns:a16="http://schemas.microsoft.com/office/drawing/2014/main" id="{7638A3FA-7451-158C-AF45-660D970A662E}"/>
                    </a:ext>
                  </a:extLst>
                </p:cNvPr>
                <p:cNvSpPr/>
                <p:nvPr/>
              </p:nvSpPr>
              <p:spPr>
                <a:xfrm>
                  <a:off x="678849" y="114277"/>
                  <a:ext cx="355920" cy="355920"/>
                </a:xfrm>
                <a:prstGeom prst="ellipse">
                  <a:avLst/>
                </a:prstGeom>
                <a:solidFill>
                  <a:srgbClr val="181F4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>
                    <a:latin typeface="DengXian" panose="02010600030101010101" pitchFamily="2" charset="-122"/>
                    <a:ea typeface="DengXian" panose="02010600030101010101" pitchFamily="2" charset="-122"/>
                  </a:endParaRPr>
                </a:p>
              </p:txBody>
            </p:sp>
          </p:grpSp>
          <p:sp>
            <p:nvSpPr>
              <p:cNvPr id="27" name="矩形">
                <a:extLst>
                  <a:ext uri="{FF2B5EF4-FFF2-40B4-BE49-F238E27FC236}">
                    <a16:creationId xmlns:a16="http://schemas.microsoft.com/office/drawing/2014/main" id="{A74CDAB9-E22C-57F6-7AB5-3B68EF949C1B}"/>
                  </a:ext>
                </a:extLst>
              </p:cNvPr>
              <p:cNvSpPr/>
              <p:nvPr/>
            </p:nvSpPr>
            <p:spPr>
              <a:xfrm>
                <a:off x="595269" y="349769"/>
                <a:ext cx="203201" cy="3552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</p:txBody>
          </p:sp>
          <p:sp>
            <p:nvSpPr>
              <p:cNvPr id="28" name="圆形">
                <a:extLst>
                  <a:ext uri="{FF2B5EF4-FFF2-40B4-BE49-F238E27FC236}">
                    <a16:creationId xmlns:a16="http://schemas.microsoft.com/office/drawing/2014/main" id="{1983BFC8-E48E-33C6-F8F3-F5AB9F34E4FB}"/>
                  </a:ext>
                </a:extLst>
              </p:cNvPr>
              <p:cNvSpPr/>
              <p:nvPr/>
            </p:nvSpPr>
            <p:spPr>
              <a:xfrm>
                <a:off x="489060" y="305319"/>
                <a:ext cx="124423" cy="12442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</p:txBody>
          </p:sp>
          <p:sp>
            <p:nvSpPr>
              <p:cNvPr id="29" name="矩形">
                <a:extLst>
                  <a:ext uri="{FF2B5EF4-FFF2-40B4-BE49-F238E27FC236}">
                    <a16:creationId xmlns:a16="http://schemas.microsoft.com/office/drawing/2014/main" id="{54BDA4EE-3157-F835-AC99-74B8656A2E59}"/>
                  </a:ext>
                </a:extLst>
              </p:cNvPr>
              <p:cNvSpPr/>
              <p:nvPr/>
            </p:nvSpPr>
            <p:spPr>
              <a:xfrm>
                <a:off x="878910" y="856450"/>
                <a:ext cx="203201" cy="3552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</p:txBody>
          </p:sp>
          <p:sp>
            <p:nvSpPr>
              <p:cNvPr id="30" name="圆形">
                <a:extLst>
                  <a:ext uri="{FF2B5EF4-FFF2-40B4-BE49-F238E27FC236}">
                    <a16:creationId xmlns:a16="http://schemas.microsoft.com/office/drawing/2014/main" id="{3EC4F787-2D0D-F7FA-643F-2685C0FC039A}"/>
                  </a:ext>
                </a:extLst>
              </p:cNvPr>
              <p:cNvSpPr/>
              <p:nvPr/>
            </p:nvSpPr>
            <p:spPr>
              <a:xfrm>
                <a:off x="1028810" y="812000"/>
                <a:ext cx="124423" cy="124423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</p:txBody>
          </p:sp>
          <p:grpSp>
            <p:nvGrpSpPr>
              <p:cNvPr id="31" name="成组">
                <a:extLst>
                  <a:ext uri="{FF2B5EF4-FFF2-40B4-BE49-F238E27FC236}">
                    <a16:creationId xmlns:a16="http://schemas.microsoft.com/office/drawing/2014/main" id="{FC9703DA-CAFB-DC91-17F2-D91308B22FCE}"/>
                  </a:ext>
                </a:extLst>
              </p:cNvPr>
              <p:cNvGrpSpPr/>
              <p:nvPr/>
            </p:nvGrpSpPr>
            <p:grpSpPr>
              <a:xfrm>
                <a:off x="874004" y="411459"/>
                <a:ext cx="466024" cy="181744"/>
                <a:chOff x="0" y="0"/>
                <a:chExt cx="466022" cy="181743"/>
              </a:xfrm>
            </p:grpSpPr>
            <p:sp>
              <p:nvSpPr>
                <p:cNvPr id="39" name="矩形">
                  <a:extLst>
                    <a:ext uri="{FF2B5EF4-FFF2-40B4-BE49-F238E27FC236}">
                      <a16:creationId xmlns:a16="http://schemas.microsoft.com/office/drawing/2014/main" id="{6648329D-D12E-E53B-EAB2-50828C1C11BE}"/>
                    </a:ext>
                  </a:extLst>
                </p:cNvPr>
                <p:cNvSpPr/>
                <p:nvPr/>
              </p:nvSpPr>
              <p:spPr>
                <a:xfrm>
                  <a:off x="0" y="146221"/>
                  <a:ext cx="190500" cy="3552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>
                    <a:latin typeface="DengXian" panose="02010600030101010101" pitchFamily="2" charset="-122"/>
                    <a:ea typeface="DengXian" panose="02010600030101010101" pitchFamily="2" charset="-122"/>
                  </a:endParaRPr>
                </a:p>
              </p:txBody>
            </p:sp>
            <p:sp>
              <p:nvSpPr>
                <p:cNvPr id="40" name="矩形">
                  <a:extLst>
                    <a:ext uri="{FF2B5EF4-FFF2-40B4-BE49-F238E27FC236}">
                      <a16:creationId xmlns:a16="http://schemas.microsoft.com/office/drawing/2014/main" id="{BD2AF7A3-4DF2-1463-F14E-74222DAEF83E}"/>
                    </a:ext>
                  </a:extLst>
                </p:cNvPr>
                <p:cNvSpPr/>
                <p:nvPr/>
              </p:nvSpPr>
              <p:spPr>
                <a:xfrm>
                  <a:off x="154806" y="44450"/>
                  <a:ext cx="203201" cy="35522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>
                    <a:latin typeface="DengXian" panose="02010600030101010101" pitchFamily="2" charset="-122"/>
                    <a:ea typeface="DengXian" panose="02010600030101010101" pitchFamily="2" charset="-122"/>
                  </a:endParaRPr>
                </a:p>
              </p:txBody>
            </p:sp>
            <p:sp>
              <p:nvSpPr>
                <p:cNvPr id="41" name="圆形">
                  <a:extLst>
                    <a:ext uri="{FF2B5EF4-FFF2-40B4-BE49-F238E27FC236}">
                      <a16:creationId xmlns:a16="http://schemas.microsoft.com/office/drawing/2014/main" id="{64895E70-ECE9-0F1E-F383-5804601F7DD8}"/>
                    </a:ext>
                  </a:extLst>
                </p:cNvPr>
                <p:cNvSpPr/>
                <p:nvPr/>
              </p:nvSpPr>
              <p:spPr>
                <a:xfrm>
                  <a:off x="341600" y="0"/>
                  <a:ext cx="124423" cy="124422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>
                    <a:latin typeface="DengXian" panose="02010600030101010101" pitchFamily="2" charset="-122"/>
                    <a:ea typeface="DengXian" panose="02010600030101010101" pitchFamily="2" charset="-122"/>
                  </a:endParaRPr>
                </a:p>
              </p:txBody>
            </p:sp>
            <p:sp>
              <p:nvSpPr>
                <p:cNvPr id="42" name="矩形">
                  <a:extLst>
                    <a:ext uri="{FF2B5EF4-FFF2-40B4-BE49-F238E27FC236}">
                      <a16:creationId xmlns:a16="http://schemas.microsoft.com/office/drawing/2014/main" id="{BF76841F-6D61-FD56-828E-C20CD20CABDB}"/>
                    </a:ext>
                  </a:extLst>
                </p:cNvPr>
                <p:cNvSpPr/>
                <p:nvPr/>
              </p:nvSpPr>
              <p:spPr>
                <a:xfrm rot="16200000">
                  <a:off x="115416" y="98425"/>
                  <a:ext cx="114301" cy="35522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>
                    <a:latin typeface="DengXian" panose="02010600030101010101" pitchFamily="2" charset="-122"/>
                    <a:ea typeface="DengXian" panose="02010600030101010101" pitchFamily="2" charset="-122"/>
                  </a:endParaRPr>
                </a:p>
              </p:txBody>
            </p:sp>
          </p:grpSp>
          <p:grpSp>
            <p:nvGrpSpPr>
              <p:cNvPr id="32" name="成组">
                <a:extLst>
                  <a:ext uri="{FF2B5EF4-FFF2-40B4-BE49-F238E27FC236}">
                    <a16:creationId xmlns:a16="http://schemas.microsoft.com/office/drawing/2014/main" id="{CFA5406D-5657-5111-5CAF-09740151BE5D}"/>
                  </a:ext>
                </a:extLst>
              </p:cNvPr>
              <p:cNvGrpSpPr/>
              <p:nvPr/>
            </p:nvGrpSpPr>
            <p:grpSpPr>
              <a:xfrm rot="10800000">
                <a:off x="332446" y="497098"/>
                <a:ext cx="466024" cy="181745"/>
                <a:chOff x="0" y="0"/>
                <a:chExt cx="466022" cy="181743"/>
              </a:xfrm>
            </p:grpSpPr>
            <p:sp>
              <p:nvSpPr>
                <p:cNvPr id="35" name="矩形">
                  <a:extLst>
                    <a:ext uri="{FF2B5EF4-FFF2-40B4-BE49-F238E27FC236}">
                      <a16:creationId xmlns:a16="http://schemas.microsoft.com/office/drawing/2014/main" id="{D589737A-0A09-6983-CC42-FDDEFB5B1C4A}"/>
                    </a:ext>
                  </a:extLst>
                </p:cNvPr>
                <p:cNvSpPr/>
                <p:nvPr/>
              </p:nvSpPr>
              <p:spPr>
                <a:xfrm>
                  <a:off x="0" y="146221"/>
                  <a:ext cx="190500" cy="3552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>
                    <a:latin typeface="DengXian" panose="02010600030101010101" pitchFamily="2" charset="-122"/>
                    <a:ea typeface="DengXian" panose="02010600030101010101" pitchFamily="2" charset="-122"/>
                  </a:endParaRPr>
                </a:p>
              </p:txBody>
            </p:sp>
            <p:sp>
              <p:nvSpPr>
                <p:cNvPr id="36" name="矩形">
                  <a:extLst>
                    <a:ext uri="{FF2B5EF4-FFF2-40B4-BE49-F238E27FC236}">
                      <a16:creationId xmlns:a16="http://schemas.microsoft.com/office/drawing/2014/main" id="{80412365-49D1-742C-508C-8C430C669237}"/>
                    </a:ext>
                  </a:extLst>
                </p:cNvPr>
                <p:cNvSpPr/>
                <p:nvPr/>
              </p:nvSpPr>
              <p:spPr>
                <a:xfrm>
                  <a:off x="154806" y="44450"/>
                  <a:ext cx="203201" cy="35522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>
                    <a:latin typeface="DengXian" panose="02010600030101010101" pitchFamily="2" charset="-122"/>
                    <a:ea typeface="DengXian" panose="02010600030101010101" pitchFamily="2" charset="-122"/>
                  </a:endParaRPr>
                </a:p>
              </p:txBody>
            </p:sp>
            <p:sp>
              <p:nvSpPr>
                <p:cNvPr id="37" name="圆形">
                  <a:extLst>
                    <a:ext uri="{FF2B5EF4-FFF2-40B4-BE49-F238E27FC236}">
                      <a16:creationId xmlns:a16="http://schemas.microsoft.com/office/drawing/2014/main" id="{9B37FC8D-3B62-9379-863D-85BBC86AA371}"/>
                    </a:ext>
                  </a:extLst>
                </p:cNvPr>
                <p:cNvSpPr/>
                <p:nvPr/>
              </p:nvSpPr>
              <p:spPr>
                <a:xfrm>
                  <a:off x="341600" y="0"/>
                  <a:ext cx="124423" cy="124422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>
                    <a:latin typeface="DengXian" panose="02010600030101010101" pitchFamily="2" charset="-122"/>
                    <a:ea typeface="DengXian" panose="02010600030101010101" pitchFamily="2" charset="-122"/>
                  </a:endParaRPr>
                </a:p>
              </p:txBody>
            </p:sp>
            <p:sp>
              <p:nvSpPr>
                <p:cNvPr id="38" name="矩形">
                  <a:extLst>
                    <a:ext uri="{FF2B5EF4-FFF2-40B4-BE49-F238E27FC236}">
                      <a16:creationId xmlns:a16="http://schemas.microsoft.com/office/drawing/2014/main" id="{E904D233-C7AD-2F23-D3A1-93E8A2A4FD4D}"/>
                    </a:ext>
                  </a:extLst>
                </p:cNvPr>
                <p:cNvSpPr/>
                <p:nvPr/>
              </p:nvSpPr>
              <p:spPr>
                <a:xfrm rot="16200000">
                  <a:off x="115416" y="98425"/>
                  <a:ext cx="114301" cy="35522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>
                    <a:latin typeface="DengXian" panose="02010600030101010101" pitchFamily="2" charset="-122"/>
                    <a:ea typeface="DengXian" panose="02010600030101010101" pitchFamily="2" charset="-122"/>
                  </a:endParaRPr>
                </a:p>
              </p:txBody>
            </p:sp>
          </p:grpSp>
          <p:sp>
            <p:nvSpPr>
              <p:cNvPr id="33" name="圆形">
                <a:extLst>
                  <a:ext uri="{FF2B5EF4-FFF2-40B4-BE49-F238E27FC236}">
                    <a16:creationId xmlns:a16="http://schemas.microsoft.com/office/drawing/2014/main" id="{CAF8A4CD-8C20-CF5D-4B62-9EFA55C68E5C}"/>
                  </a:ext>
                </a:extLst>
              </p:cNvPr>
              <p:cNvSpPr/>
              <p:nvPr/>
            </p:nvSpPr>
            <p:spPr>
              <a:xfrm>
                <a:off x="606227" y="698903"/>
                <a:ext cx="124423" cy="124423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</p:txBody>
          </p:sp>
          <p:sp>
            <p:nvSpPr>
              <p:cNvPr id="34" name="矩形">
                <a:extLst>
                  <a:ext uri="{FF2B5EF4-FFF2-40B4-BE49-F238E27FC236}">
                    <a16:creationId xmlns:a16="http://schemas.microsoft.com/office/drawing/2014/main" id="{A6335447-AF21-85E2-B74E-98A97A262B98}"/>
                  </a:ext>
                </a:extLst>
              </p:cNvPr>
              <p:cNvSpPr/>
              <p:nvPr/>
            </p:nvSpPr>
            <p:spPr>
              <a:xfrm>
                <a:off x="645414" y="743353"/>
                <a:ext cx="152401" cy="3552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</p:txBody>
          </p:sp>
        </p:grp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FBA2FAEC-7AEA-F80C-A1AC-B21376E1F236}"/>
              </a:ext>
            </a:extLst>
          </p:cNvPr>
          <p:cNvSpPr txBox="1"/>
          <p:nvPr/>
        </p:nvSpPr>
        <p:spPr>
          <a:xfrm>
            <a:off x="3059363" y="3635527"/>
            <a:ext cx="6549547" cy="1457948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124" tIns="36124" rIns="36124" bIns="36124" numCol="1" spcCol="38100" rtlCol="0" anchor="ctr">
            <a:spAutoFit/>
          </a:bodyPr>
          <a:lstStyle/>
          <a:p>
            <a:pPr marL="342900" marR="0" indent="-342900" algn="l" defTabSz="58674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" altLang="zh-CN" sz="12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Microservice call links are long and complex</a:t>
            </a:r>
          </a:p>
          <a:p>
            <a:pPr marL="342900" marR="0" indent="-342900" algn="l" defTabSz="58674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" altLang="zh-CN" sz="12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 gray scale may involve multiple modules, the entire link has to call the new version</a:t>
            </a:r>
          </a:p>
          <a:p>
            <a:pPr marL="342900" marR="0" indent="-342900" algn="l" defTabSz="58674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" altLang="zh-CN" sz="12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Multiple projects in parallel, need to deploy multiple environments, environment construction is not flexible, high cost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A8FA64B-5861-57BA-D39C-5C82526E23DA}"/>
              </a:ext>
            </a:extLst>
          </p:cNvPr>
          <p:cNvSpPr txBox="1"/>
          <p:nvPr/>
        </p:nvSpPr>
        <p:spPr>
          <a:xfrm>
            <a:off x="1945938" y="5436213"/>
            <a:ext cx="8300123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" altLang="zh-CN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The traditional incremental release model cannot meet the complex and diverse scenarios of microservice delivery</a:t>
            </a:r>
            <a:endParaRPr kumimoji="1" lang="zh-CN" altLang="en-US" b="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165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F5FE887-61AC-38E1-9F02-7CCBB5DC6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455" y="1359803"/>
            <a:ext cx="5603558" cy="49243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8D30F2B-A856-F54E-F899-D599E9991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886" y="1021532"/>
            <a:ext cx="2845829" cy="583646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8A0EB73-E825-CE52-B3FF-5D1ADD235C43}"/>
              </a:ext>
            </a:extLst>
          </p:cNvPr>
          <p:cNvSpPr txBox="1">
            <a:spLocks/>
          </p:cNvSpPr>
          <p:nvPr/>
        </p:nvSpPr>
        <p:spPr>
          <a:xfrm>
            <a:off x="0" y="-133540"/>
            <a:ext cx="108889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End-to-end progressive delivery solution </a:t>
            </a:r>
          </a:p>
        </p:txBody>
      </p:sp>
    </p:spTree>
    <p:extLst>
      <p:ext uri="{BB962C8B-B14F-4D97-AF65-F5344CB8AC3E}">
        <p14:creationId xmlns:p14="http://schemas.microsoft.com/office/powerpoint/2010/main" val="1660521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43B7B-4A9C-33A6-2E63-8F9018EF0AD1}"/>
              </a:ext>
            </a:extLst>
          </p:cNvPr>
          <p:cNvSpPr txBox="1">
            <a:spLocks/>
          </p:cNvSpPr>
          <p:nvPr/>
        </p:nvSpPr>
        <p:spPr>
          <a:xfrm>
            <a:off x="0" y="-133540"/>
            <a:ext cx="107514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Rollout + </a:t>
            </a:r>
            <a:r>
              <a:rPr lang="en-US" altLang="zh-CN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Mse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End-to-end progressive delivery 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63" name="Rectangle 24">
            <a:extLst>
              <a:ext uri="{FF2B5EF4-FFF2-40B4-BE49-F238E27FC236}">
                <a16:creationId xmlns:a16="http://schemas.microsoft.com/office/drawing/2014/main" id="{BC173EFB-A37E-452B-3C80-BCFD559FFB8F}"/>
              </a:ext>
            </a:extLst>
          </p:cNvPr>
          <p:cNvSpPr/>
          <p:nvPr/>
        </p:nvSpPr>
        <p:spPr>
          <a:xfrm>
            <a:off x="7459379" y="3404229"/>
            <a:ext cx="1220458" cy="56078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B</a:t>
            </a:r>
            <a:endParaRPr lang="en-US" sz="16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64" name="Rectangle 26">
            <a:extLst>
              <a:ext uri="{FF2B5EF4-FFF2-40B4-BE49-F238E27FC236}">
                <a16:creationId xmlns:a16="http://schemas.microsoft.com/office/drawing/2014/main" id="{12561EF2-C696-62D6-91EE-2E87BD65AE5F}"/>
              </a:ext>
            </a:extLst>
          </p:cNvPr>
          <p:cNvSpPr/>
          <p:nvPr/>
        </p:nvSpPr>
        <p:spPr>
          <a:xfrm>
            <a:off x="5126990" y="1798038"/>
            <a:ext cx="1041971" cy="47751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A</a:t>
            </a:r>
            <a:endParaRPr lang="en-US" sz="1600" dirty="0">
              <a:solidFill>
                <a:schemeClr val="bg1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65" name="Rectangle 33">
            <a:extLst>
              <a:ext uri="{FF2B5EF4-FFF2-40B4-BE49-F238E27FC236}">
                <a16:creationId xmlns:a16="http://schemas.microsoft.com/office/drawing/2014/main" id="{B4F7DC4E-1E09-9152-B55D-177667B7F410}"/>
              </a:ext>
            </a:extLst>
          </p:cNvPr>
          <p:cNvSpPr/>
          <p:nvPr/>
        </p:nvSpPr>
        <p:spPr>
          <a:xfrm>
            <a:off x="9870587" y="1809099"/>
            <a:ext cx="1097212" cy="47751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C</a:t>
            </a:r>
            <a:endParaRPr lang="en-US" sz="1600" dirty="0">
              <a:solidFill>
                <a:schemeClr val="bg1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cxnSp>
        <p:nvCxnSpPr>
          <p:cNvPr id="66" name="Straight Arrow Connector 35">
            <a:extLst>
              <a:ext uri="{FF2B5EF4-FFF2-40B4-BE49-F238E27FC236}">
                <a16:creationId xmlns:a16="http://schemas.microsoft.com/office/drawing/2014/main" id="{7C8913F3-84E4-9562-0482-54372A6C0E81}"/>
              </a:ext>
            </a:extLst>
          </p:cNvPr>
          <p:cNvCxnSpPr>
            <a:stCxn id="64" idx="3"/>
            <a:endCxn id="63" idx="1"/>
          </p:cNvCxnSpPr>
          <p:nvPr/>
        </p:nvCxnSpPr>
        <p:spPr>
          <a:xfrm>
            <a:off x="6168961" y="2036795"/>
            <a:ext cx="1290418" cy="1647826"/>
          </a:xfrm>
          <a:prstGeom prst="straightConnector1">
            <a:avLst/>
          </a:prstGeom>
          <a:ln w="28575">
            <a:solidFill>
              <a:srgbClr val="92D050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50">
            <a:extLst>
              <a:ext uri="{FF2B5EF4-FFF2-40B4-BE49-F238E27FC236}">
                <a16:creationId xmlns:a16="http://schemas.microsoft.com/office/drawing/2014/main" id="{BBA63A0D-FFB8-0684-61BB-DBA861670FE1}"/>
              </a:ext>
            </a:extLst>
          </p:cNvPr>
          <p:cNvSpPr txBox="1"/>
          <p:nvPr/>
        </p:nvSpPr>
        <p:spPr>
          <a:xfrm>
            <a:off x="10324733" y="1580790"/>
            <a:ext cx="619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gray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cxnSp>
        <p:nvCxnSpPr>
          <p:cNvPr id="68" name="Straight Arrow Connector 73">
            <a:extLst>
              <a:ext uri="{FF2B5EF4-FFF2-40B4-BE49-F238E27FC236}">
                <a16:creationId xmlns:a16="http://schemas.microsoft.com/office/drawing/2014/main" id="{22C2B962-948C-4038-3558-765367CEE05C}"/>
              </a:ext>
            </a:extLst>
          </p:cNvPr>
          <p:cNvCxnSpPr>
            <a:stCxn id="77" idx="3"/>
            <a:endCxn id="63" idx="1"/>
          </p:cNvCxnSpPr>
          <p:nvPr/>
        </p:nvCxnSpPr>
        <p:spPr>
          <a:xfrm flipV="1">
            <a:off x="6136576" y="3684621"/>
            <a:ext cx="1322803" cy="1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42">
            <a:extLst>
              <a:ext uri="{FF2B5EF4-FFF2-40B4-BE49-F238E27FC236}">
                <a16:creationId xmlns:a16="http://schemas.microsoft.com/office/drawing/2014/main" id="{57988D01-2A3A-D70D-09A2-F06AF37CAE16}"/>
              </a:ext>
            </a:extLst>
          </p:cNvPr>
          <p:cNvSpPr/>
          <p:nvPr/>
        </p:nvSpPr>
        <p:spPr>
          <a:xfrm>
            <a:off x="5552769" y="1957226"/>
            <a:ext cx="619250" cy="30595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Agent</a:t>
            </a:r>
          </a:p>
        </p:txBody>
      </p:sp>
      <p:sp>
        <p:nvSpPr>
          <p:cNvPr id="70" name="Rectangle 57">
            <a:extLst>
              <a:ext uri="{FF2B5EF4-FFF2-40B4-BE49-F238E27FC236}">
                <a16:creationId xmlns:a16="http://schemas.microsoft.com/office/drawing/2014/main" id="{73D83819-6413-1457-2E1C-398DA771B168}"/>
              </a:ext>
            </a:extLst>
          </p:cNvPr>
          <p:cNvSpPr/>
          <p:nvPr/>
        </p:nvSpPr>
        <p:spPr>
          <a:xfrm>
            <a:off x="10348549" y="1977180"/>
            <a:ext cx="619250" cy="30595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Agent</a:t>
            </a:r>
          </a:p>
        </p:txBody>
      </p:sp>
      <p:sp>
        <p:nvSpPr>
          <p:cNvPr id="71" name="Rectangle 62">
            <a:extLst>
              <a:ext uri="{FF2B5EF4-FFF2-40B4-BE49-F238E27FC236}">
                <a16:creationId xmlns:a16="http://schemas.microsoft.com/office/drawing/2014/main" id="{62A326C4-0D76-9BF4-DC6F-5BC385B65B84}"/>
              </a:ext>
            </a:extLst>
          </p:cNvPr>
          <p:cNvSpPr/>
          <p:nvPr/>
        </p:nvSpPr>
        <p:spPr>
          <a:xfrm>
            <a:off x="8053345" y="3659058"/>
            <a:ext cx="619250" cy="30595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Agent</a:t>
            </a:r>
          </a:p>
        </p:txBody>
      </p:sp>
      <p:cxnSp>
        <p:nvCxnSpPr>
          <p:cNvPr id="72" name="Straight Arrow Connector 95">
            <a:extLst>
              <a:ext uri="{FF2B5EF4-FFF2-40B4-BE49-F238E27FC236}">
                <a16:creationId xmlns:a16="http://schemas.microsoft.com/office/drawing/2014/main" id="{183AA096-68E8-3D33-A8E5-7D4BF3BA376D}"/>
              </a:ext>
            </a:extLst>
          </p:cNvPr>
          <p:cNvCxnSpPr>
            <a:cxnSpLocks/>
          </p:cNvCxnSpPr>
          <p:nvPr/>
        </p:nvCxnSpPr>
        <p:spPr>
          <a:xfrm>
            <a:off x="1890765" y="2761180"/>
            <a:ext cx="666828" cy="0"/>
          </a:xfrm>
          <a:prstGeom prst="straightConnector1">
            <a:avLst/>
          </a:prstGeom>
          <a:ln w="28575">
            <a:solidFill>
              <a:srgbClr val="92D050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39">
            <a:extLst>
              <a:ext uri="{FF2B5EF4-FFF2-40B4-BE49-F238E27FC236}">
                <a16:creationId xmlns:a16="http://schemas.microsoft.com/office/drawing/2014/main" id="{1583AE7D-224B-2129-ACF6-133DEF1DCEBC}"/>
              </a:ext>
            </a:extLst>
          </p:cNvPr>
          <p:cNvCxnSpPr>
            <a:endCxn id="64" idx="1"/>
          </p:cNvCxnSpPr>
          <p:nvPr/>
        </p:nvCxnSpPr>
        <p:spPr>
          <a:xfrm flipV="1">
            <a:off x="4153466" y="2036795"/>
            <a:ext cx="973524" cy="820733"/>
          </a:xfrm>
          <a:prstGeom prst="straightConnector1">
            <a:avLst/>
          </a:prstGeom>
          <a:ln w="28575">
            <a:solidFill>
              <a:srgbClr val="92D050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43">
            <a:extLst>
              <a:ext uri="{FF2B5EF4-FFF2-40B4-BE49-F238E27FC236}">
                <a16:creationId xmlns:a16="http://schemas.microsoft.com/office/drawing/2014/main" id="{D2DF30D0-5A5E-5C73-D9AD-47C7FC6BA1B2}"/>
              </a:ext>
            </a:extLst>
          </p:cNvPr>
          <p:cNvCxnSpPr>
            <a:endCxn id="77" idx="1"/>
          </p:cNvCxnSpPr>
          <p:nvPr/>
        </p:nvCxnSpPr>
        <p:spPr>
          <a:xfrm>
            <a:off x="4153466" y="2857528"/>
            <a:ext cx="973524" cy="827094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48">
            <a:extLst>
              <a:ext uri="{FF2B5EF4-FFF2-40B4-BE49-F238E27FC236}">
                <a16:creationId xmlns:a16="http://schemas.microsoft.com/office/drawing/2014/main" id="{C08FDFB4-EC80-AC81-2BFA-A13C5A34E1D3}"/>
              </a:ext>
            </a:extLst>
          </p:cNvPr>
          <p:cNvCxnSpPr>
            <a:cxnSpLocks/>
          </p:cNvCxnSpPr>
          <p:nvPr/>
        </p:nvCxnSpPr>
        <p:spPr>
          <a:xfrm>
            <a:off x="1890765" y="2959385"/>
            <a:ext cx="666828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49">
            <a:extLst>
              <a:ext uri="{FF2B5EF4-FFF2-40B4-BE49-F238E27FC236}">
                <a16:creationId xmlns:a16="http://schemas.microsoft.com/office/drawing/2014/main" id="{51FB93A1-67ED-1E1D-9BD6-6DC9F0F79CEA}"/>
              </a:ext>
            </a:extLst>
          </p:cNvPr>
          <p:cNvSpPr txBox="1"/>
          <p:nvPr/>
        </p:nvSpPr>
        <p:spPr>
          <a:xfrm>
            <a:off x="6282002" y="3446515"/>
            <a:ext cx="619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base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77" name="Rectangle 54">
            <a:extLst>
              <a:ext uri="{FF2B5EF4-FFF2-40B4-BE49-F238E27FC236}">
                <a16:creationId xmlns:a16="http://schemas.microsoft.com/office/drawing/2014/main" id="{97916A5C-19B7-B59E-4F06-66A4AC4A7422}"/>
              </a:ext>
            </a:extLst>
          </p:cNvPr>
          <p:cNvSpPr/>
          <p:nvPr/>
        </p:nvSpPr>
        <p:spPr>
          <a:xfrm>
            <a:off x="5126990" y="3404230"/>
            <a:ext cx="1009586" cy="56078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A</a:t>
            </a:r>
            <a:endParaRPr lang="en-US" sz="16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78" name="Rectangle 56">
            <a:extLst>
              <a:ext uri="{FF2B5EF4-FFF2-40B4-BE49-F238E27FC236}">
                <a16:creationId xmlns:a16="http://schemas.microsoft.com/office/drawing/2014/main" id="{D9D76770-70A2-BD37-7CEE-0AF5D271DC3A}"/>
              </a:ext>
            </a:extLst>
          </p:cNvPr>
          <p:cNvSpPr/>
          <p:nvPr/>
        </p:nvSpPr>
        <p:spPr>
          <a:xfrm>
            <a:off x="5517326" y="3634687"/>
            <a:ext cx="619250" cy="30595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Agent</a:t>
            </a:r>
          </a:p>
        </p:txBody>
      </p:sp>
      <p:sp>
        <p:nvSpPr>
          <p:cNvPr id="79" name="Rectangle 74">
            <a:extLst>
              <a:ext uri="{FF2B5EF4-FFF2-40B4-BE49-F238E27FC236}">
                <a16:creationId xmlns:a16="http://schemas.microsoft.com/office/drawing/2014/main" id="{CE7E0BB1-111A-F51D-7946-BE642FA50B0A}"/>
              </a:ext>
            </a:extLst>
          </p:cNvPr>
          <p:cNvSpPr/>
          <p:nvPr/>
        </p:nvSpPr>
        <p:spPr>
          <a:xfrm>
            <a:off x="9870587" y="3404229"/>
            <a:ext cx="1106015" cy="56078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C</a:t>
            </a:r>
            <a:endParaRPr lang="en-US" sz="16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80" name="Rectangle 75">
            <a:extLst>
              <a:ext uri="{FF2B5EF4-FFF2-40B4-BE49-F238E27FC236}">
                <a16:creationId xmlns:a16="http://schemas.microsoft.com/office/drawing/2014/main" id="{D06F2C9C-01E1-EF7C-46E1-8CF5D502115B}"/>
              </a:ext>
            </a:extLst>
          </p:cNvPr>
          <p:cNvSpPr/>
          <p:nvPr/>
        </p:nvSpPr>
        <p:spPr>
          <a:xfrm>
            <a:off x="10357352" y="3650337"/>
            <a:ext cx="619250" cy="30595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Agent</a:t>
            </a:r>
          </a:p>
        </p:txBody>
      </p:sp>
      <p:cxnSp>
        <p:nvCxnSpPr>
          <p:cNvPr id="81" name="Straight Arrow Connector 78">
            <a:extLst>
              <a:ext uri="{FF2B5EF4-FFF2-40B4-BE49-F238E27FC236}">
                <a16:creationId xmlns:a16="http://schemas.microsoft.com/office/drawing/2014/main" id="{AA4D446A-7CB6-A9A9-507B-B61525F671A7}"/>
              </a:ext>
            </a:extLst>
          </p:cNvPr>
          <p:cNvCxnSpPr>
            <a:stCxn id="63" idx="3"/>
            <a:endCxn id="79" idx="1"/>
          </p:cNvCxnSpPr>
          <p:nvPr/>
        </p:nvCxnSpPr>
        <p:spPr>
          <a:xfrm>
            <a:off x="8679837" y="3684621"/>
            <a:ext cx="1190750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79">
            <a:extLst>
              <a:ext uri="{FF2B5EF4-FFF2-40B4-BE49-F238E27FC236}">
                <a16:creationId xmlns:a16="http://schemas.microsoft.com/office/drawing/2014/main" id="{32587E8F-98A3-3488-A496-371110075057}"/>
              </a:ext>
            </a:extLst>
          </p:cNvPr>
          <p:cNvCxnSpPr>
            <a:stCxn id="63" idx="3"/>
            <a:endCxn id="65" idx="1"/>
          </p:cNvCxnSpPr>
          <p:nvPr/>
        </p:nvCxnSpPr>
        <p:spPr>
          <a:xfrm flipV="1">
            <a:off x="8679837" y="2047856"/>
            <a:ext cx="1190750" cy="1636765"/>
          </a:xfrm>
          <a:prstGeom prst="straightConnector1">
            <a:avLst/>
          </a:prstGeom>
          <a:ln w="28575">
            <a:solidFill>
              <a:srgbClr val="92D050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59">
            <a:extLst>
              <a:ext uri="{FF2B5EF4-FFF2-40B4-BE49-F238E27FC236}">
                <a16:creationId xmlns:a16="http://schemas.microsoft.com/office/drawing/2014/main" id="{1319F741-91BC-CA4A-2495-660214C2505E}"/>
              </a:ext>
            </a:extLst>
          </p:cNvPr>
          <p:cNvSpPr/>
          <p:nvPr/>
        </p:nvSpPr>
        <p:spPr>
          <a:xfrm>
            <a:off x="7266115" y="1434686"/>
            <a:ext cx="1608518" cy="317024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FFFF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84" name="Rectangle 88">
            <a:extLst>
              <a:ext uri="{FF2B5EF4-FFF2-40B4-BE49-F238E27FC236}">
                <a16:creationId xmlns:a16="http://schemas.microsoft.com/office/drawing/2014/main" id="{804009FB-CE5E-E77D-34AC-7339ADCCCB8E}"/>
              </a:ext>
            </a:extLst>
          </p:cNvPr>
          <p:cNvSpPr/>
          <p:nvPr/>
        </p:nvSpPr>
        <p:spPr>
          <a:xfrm>
            <a:off x="4791078" y="1456987"/>
            <a:ext cx="1598054" cy="317024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FFFF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85" name="Rectangle 90">
            <a:extLst>
              <a:ext uri="{FF2B5EF4-FFF2-40B4-BE49-F238E27FC236}">
                <a16:creationId xmlns:a16="http://schemas.microsoft.com/office/drawing/2014/main" id="{1A25DBB0-A432-98A1-AE97-7D765F3E5633}"/>
              </a:ext>
            </a:extLst>
          </p:cNvPr>
          <p:cNvSpPr/>
          <p:nvPr/>
        </p:nvSpPr>
        <p:spPr>
          <a:xfrm>
            <a:off x="9335165" y="1434686"/>
            <a:ext cx="1714900" cy="317024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FFFF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86" name="TextBox 97">
            <a:extLst>
              <a:ext uri="{FF2B5EF4-FFF2-40B4-BE49-F238E27FC236}">
                <a16:creationId xmlns:a16="http://schemas.microsoft.com/office/drawing/2014/main" id="{246EC3FE-96E1-C827-BA33-9A13E18374E1}"/>
              </a:ext>
            </a:extLst>
          </p:cNvPr>
          <p:cNvSpPr txBox="1"/>
          <p:nvPr/>
        </p:nvSpPr>
        <p:spPr>
          <a:xfrm>
            <a:off x="5511158" y="1566739"/>
            <a:ext cx="619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gray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87" name="TextBox 99">
            <a:extLst>
              <a:ext uri="{FF2B5EF4-FFF2-40B4-BE49-F238E27FC236}">
                <a16:creationId xmlns:a16="http://schemas.microsoft.com/office/drawing/2014/main" id="{F27D3AE3-46F9-4E46-F8E3-8C4D6D67A805}"/>
              </a:ext>
            </a:extLst>
          </p:cNvPr>
          <p:cNvSpPr txBox="1"/>
          <p:nvPr/>
        </p:nvSpPr>
        <p:spPr>
          <a:xfrm>
            <a:off x="4182791" y="3237596"/>
            <a:ext cx="619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base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88" name="TextBox 100">
            <a:extLst>
              <a:ext uri="{FF2B5EF4-FFF2-40B4-BE49-F238E27FC236}">
                <a16:creationId xmlns:a16="http://schemas.microsoft.com/office/drawing/2014/main" id="{DF221571-35AD-DFD1-7B79-28541664B537}"/>
              </a:ext>
            </a:extLst>
          </p:cNvPr>
          <p:cNvSpPr txBox="1"/>
          <p:nvPr/>
        </p:nvSpPr>
        <p:spPr>
          <a:xfrm>
            <a:off x="10348549" y="4043448"/>
            <a:ext cx="619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base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89" name="Rectangle 38">
            <a:extLst>
              <a:ext uri="{FF2B5EF4-FFF2-40B4-BE49-F238E27FC236}">
                <a16:creationId xmlns:a16="http://schemas.microsoft.com/office/drawing/2014/main" id="{BC07BF27-23E3-DD58-4C91-77575BB9C053}"/>
              </a:ext>
            </a:extLst>
          </p:cNvPr>
          <p:cNvSpPr/>
          <p:nvPr/>
        </p:nvSpPr>
        <p:spPr>
          <a:xfrm>
            <a:off x="731257" y="1906215"/>
            <a:ext cx="976823" cy="46616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iOS</a:t>
            </a:r>
          </a:p>
        </p:txBody>
      </p:sp>
      <p:sp>
        <p:nvSpPr>
          <p:cNvPr id="90" name="Rectangle 45">
            <a:extLst>
              <a:ext uri="{FF2B5EF4-FFF2-40B4-BE49-F238E27FC236}">
                <a16:creationId xmlns:a16="http://schemas.microsoft.com/office/drawing/2014/main" id="{267588C3-74C4-B04E-CAD2-2698944830AB}"/>
              </a:ext>
            </a:extLst>
          </p:cNvPr>
          <p:cNvSpPr/>
          <p:nvPr/>
        </p:nvSpPr>
        <p:spPr>
          <a:xfrm>
            <a:off x="731257" y="2778360"/>
            <a:ext cx="976824" cy="46616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Android</a:t>
            </a:r>
          </a:p>
        </p:txBody>
      </p:sp>
      <p:sp>
        <p:nvSpPr>
          <p:cNvPr id="91" name="Rectangle 46">
            <a:extLst>
              <a:ext uri="{FF2B5EF4-FFF2-40B4-BE49-F238E27FC236}">
                <a16:creationId xmlns:a16="http://schemas.microsoft.com/office/drawing/2014/main" id="{58CEC632-520D-BFAA-BEDF-F801A845DEC0}"/>
              </a:ext>
            </a:extLst>
          </p:cNvPr>
          <p:cNvSpPr/>
          <p:nvPr/>
        </p:nvSpPr>
        <p:spPr>
          <a:xfrm>
            <a:off x="731257" y="3672149"/>
            <a:ext cx="976824" cy="46616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H5</a:t>
            </a:r>
          </a:p>
        </p:txBody>
      </p:sp>
      <p:sp>
        <p:nvSpPr>
          <p:cNvPr id="92" name="TextBox 55">
            <a:extLst>
              <a:ext uri="{FF2B5EF4-FFF2-40B4-BE49-F238E27FC236}">
                <a16:creationId xmlns:a16="http://schemas.microsoft.com/office/drawing/2014/main" id="{9C0966C0-C2E7-3C18-E896-49DE960AF39F}"/>
              </a:ext>
            </a:extLst>
          </p:cNvPr>
          <p:cNvSpPr txBox="1"/>
          <p:nvPr/>
        </p:nvSpPr>
        <p:spPr>
          <a:xfrm>
            <a:off x="5197389" y="1042358"/>
            <a:ext cx="8687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A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93" name="TextBox 58">
            <a:extLst>
              <a:ext uri="{FF2B5EF4-FFF2-40B4-BE49-F238E27FC236}">
                <a16:creationId xmlns:a16="http://schemas.microsoft.com/office/drawing/2014/main" id="{DD87A52D-5099-25D3-4F2F-AA5797C4233C}"/>
              </a:ext>
            </a:extLst>
          </p:cNvPr>
          <p:cNvSpPr txBox="1"/>
          <p:nvPr/>
        </p:nvSpPr>
        <p:spPr>
          <a:xfrm>
            <a:off x="7618951" y="1020517"/>
            <a:ext cx="8687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B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94" name="TextBox 60">
            <a:extLst>
              <a:ext uri="{FF2B5EF4-FFF2-40B4-BE49-F238E27FC236}">
                <a16:creationId xmlns:a16="http://schemas.microsoft.com/office/drawing/2014/main" id="{8D891F5E-D54A-33C7-67C4-6A61FF73E0AD}"/>
              </a:ext>
            </a:extLst>
          </p:cNvPr>
          <p:cNvSpPr txBox="1"/>
          <p:nvPr/>
        </p:nvSpPr>
        <p:spPr>
          <a:xfrm>
            <a:off x="9758221" y="1025870"/>
            <a:ext cx="8687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C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95" name="TextBox 61">
            <a:extLst>
              <a:ext uri="{FF2B5EF4-FFF2-40B4-BE49-F238E27FC236}">
                <a16:creationId xmlns:a16="http://schemas.microsoft.com/office/drawing/2014/main" id="{A71E2E86-AD8E-59CD-9C56-43115E13BF82}"/>
              </a:ext>
            </a:extLst>
          </p:cNvPr>
          <p:cNvSpPr txBox="1"/>
          <p:nvPr/>
        </p:nvSpPr>
        <p:spPr>
          <a:xfrm>
            <a:off x="9349040" y="2651777"/>
            <a:ext cx="5287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92D05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gray</a:t>
            </a:r>
          </a:p>
        </p:txBody>
      </p:sp>
      <p:sp>
        <p:nvSpPr>
          <p:cNvPr id="96" name="Rectangle 41">
            <a:extLst>
              <a:ext uri="{FF2B5EF4-FFF2-40B4-BE49-F238E27FC236}">
                <a16:creationId xmlns:a16="http://schemas.microsoft.com/office/drawing/2014/main" id="{4C7D4503-09D7-6217-7C71-666C079864A4}"/>
              </a:ext>
            </a:extLst>
          </p:cNvPr>
          <p:cNvSpPr/>
          <p:nvPr/>
        </p:nvSpPr>
        <p:spPr>
          <a:xfrm>
            <a:off x="2761129" y="2562796"/>
            <a:ext cx="1392337" cy="63680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Mse</a:t>
            </a:r>
            <a:r>
              <a:rPr lang="en-US" altLang="zh-CN" sz="16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Gateway</a:t>
            </a:r>
          </a:p>
        </p:txBody>
      </p:sp>
      <p:sp>
        <p:nvSpPr>
          <p:cNvPr id="97" name="Rectangle 47">
            <a:extLst>
              <a:ext uri="{FF2B5EF4-FFF2-40B4-BE49-F238E27FC236}">
                <a16:creationId xmlns:a16="http://schemas.microsoft.com/office/drawing/2014/main" id="{13F457FB-A47B-390C-5E4B-7C4CF39C6622}"/>
              </a:ext>
            </a:extLst>
          </p:cNvPr>
          <p:cNvSpPr/>
          <p:nvPr/>
        </p:nvSpPr>
        <p:spPr>
          <a:xfrm>
            <a:off x="2657602" y="1462724"/>
            <a:ext cx="1598054" cy="317024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FFFF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98" name="Rectangle 51">
            <a:extLst>
              <a:ext uri="{FF2B5EF4-FFF2-40B4-BE49-F238E27FC236}">
                <a16:creationId xmlns:a16="http://schemas.microsoft.com/office/drawing/2014/main" id="{6CCCE4E7-7726-3105-628F-82D50EA6407C}"/>
              </a:ext>
            </a:extLst>
          </p:cNvPr>
          <p:cNvSpPr/>
          <p:nvPr/>
        </p:nvSpPr>
        <p:spPr>
          <a:xfrm>
            <a:off x="595644" y="1485768"/>
            <a:ext cx="1222836" cy="317024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FFFF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99" name="TextBox 52">
            <a:extLst>
              <a:ext uri="{FF2B5EF4-FFF2-40B4-BE49-F238E27FC236}">
                <a16:creationId xmlns:a16="http://schemas.microsoft.com/office/drawing/2014/main" id="{08CC14AB-D5D7-82DC-6069-1B9805BDE6AB}"/>
              </a:ext>
            </a:extLst>
          </p:cNvPr>
          <p:cNvSpPr txBox="1"/>
          <p:nvPr/>
        </p:nvSpPr>
        <p:spPr>
          <a:xfrm>
            <a:off x="733069" y="1061714"/>
            <a:ext cx="8687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User</a:t>
            </a:r>
          </a:p>
        </p:txBody>
      </p:sp>
      <p:sp>
        <p:nvSpPr>
          <p:cNvPr id="100" name="TextBox 53">
            <a:extLst>
              <a:ext uri="{FF2B5EF4-FFF2-40B4-BE49-F238E27FC236}">
                <a16:creationId xmlns:a16="http://schemas.microsoft.com/office/drawing/2014/main" id="{782F535B-55C2-F641-FD9A-2DD605B67911}"/>
              </a:ext>
            </a:extLst>
          </p:cNvPr>
          <p:cNvSpPr txBox="1"/>
          <p:nvPr/>
        </p:nvSpPr>
        <p:spPr>
          <a:xfrm>
            <a:off x="2933707" y="1061714"/>
            <a:ext cx="105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Gateway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01" name="Rectangle 63">
            <a:extLst>
              <a:ext uri="{FF2B5EF4-FFF2-40B4-BE49-F238E27FC236}">
                <a16:creationId xmlns:a16="http://schemas.microsoft.com/office/drawing/2014/main" id="{7E107A8D-F023-9152-418B-C34BC821EF35}"/>
              </a:ext>
            </a:extLst>
          </p:cNvPr>
          <p:cNvSpPr/>
          <p:nvPr/>
        </p:nvSpPr>
        <p:spPr>
          <a:xfrm>
            <a:off x="8884227" y="5641839"/>
            <a:ext cx="1146716" cy="441468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Message</a:t>
            </a:r>
            <a:endParaRPr lang="en-US" sz="16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02" name="TextBox 64">
            <a:extLst>
              <a:ext uri="{FF2B5EF4-FFF2-40B4-BE49-F238E27FC236}">
                <a16:creationId xmlns:a16="http://schemas.microsoft.com/office/drawing/2014/main" id="{75577496-98C9-E3F4-4B76-48AAFF6324AD}"/>
              </a:ext>
            </a:extLst>
          </p:cNvPr>
          <p:cNvSpPr txBox="1"/>
          <p:nvPr/>
        </p:nvSpPr>
        <p:spPr>
          <a:xfrm>
            <a:off x="8053345" y="6174568"/>
            <a:ext cx="1633507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RocketMQ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Server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03" name="Rectangle 65">
            <a:extLst>
              <a:ext uri="{FF2B5EF4-FFF2-40B4-BE49-F238E27FC236}">
                <a16:creationId xmlns:a16="http://schemas.microsoft.com/office/drawing/2014/main" id="{E743D408-B628-B9D1-D04F-EC1B7776C219}"/>
              </a:ext>
            </a:extLst>
          </p:cNvPr>
          <p:cNvSpPr/>
          <p:nvPr/>
        </p:nvSpPr>
        <p:spPr>
          <a:xfrm>
            <a:off x="7386502" y="4954562"/>
            <a:ext cx="2806113" cy="17245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04" name="Rectangle 66">
            <a:extLst>
              <a:ext uri="{FF2B5EF4-FFF2-40B4-BE49-F238E27FC236}">
                <a16:creationId xmlns:a16="http://schemas.microsoft.com/office/drawing/2014/main" id="{8EB1BA10-F70D-E9EB-80EF-D567A93F2796}"/>
              </a:ext>
            </a:extLst>
          </p:cNvPr>
          <p:cNvSpPr/>
          <p:nvPr/>
        </p:nvSpPr>
        <p:spPr>
          <a:xfrm>
            <a:off x="8884227" y="5046051"/>
            <a:ext cx="1146716" cy="441468"/>
          </a:xfrm>
          <a:prstGeom prst="rect">
            <a:avLst/>
          </a:prstGeom>
          <a:solidFill>
            <a:srgbClr val="92D050"/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Message</a:t>
            </a:r>
            <a:endParaRPr lang="en-US" sz="16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05" name="TextBox 67">
            <a:extLst>
              <a:ext uri="{FF2B5EF4-FFF2-40B4-BE49-F238E27FC236}">
                <a16:creationId xmlns:a16="http://schemas.microsoft.com/office/drawing/2014/main" id="{CE33B560-DE4C-CBBA-C0AB-05227EF13D28}"/>
              </a:ext>
            </a:extLst>
          </p:cNvPr>
          <p:cNvSpPr txBox="1"/>
          <p:nvPr/>
        </p:nvSpPr>
        <p:spPr>
          <a:xfrm>
            <a:off x="7705067" y="5293273"/>
            <a:ext cx="752044" cy="46166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SQL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92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filter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06" name="Right Arrow 68">
            <a:extLst>
              <a:ext uri="{FF2B5EF4-FFF2-40B4-BE49-F238E27FC236}">
                <a16:creationId xmlns:a16="http://schemas.microsoft.com/office/drawing/2014/main" id="{AEBB43DC-3041-BDB7-3562-C07BAF36D060}"/>
              </a:ext>
            </a:extLst>
          </p:cNvPr>
          <p:cNvSpPr/>
          <p:nvPr/>
        </p:nvSpPr>
        <p:spPr>
          <a:xfrm rot="10800000">
            <a:off x="8532688" y="5438634"/>
            <a:ext cx="261974" cy="14614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FFFF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cxnSp>
        <p:nvCxnSpPr>
          <p:cNvPr id="107" name="Elbow Connector 10">
            <a:extLst>
              <a:ext uri="{FF2B5EF4-FFF2-40B4-BE49-F238E27FC236}">
                <a16:creationId xmlns:a16="http://schemas.microsoft.com/office/drawing/2014/main" id="{3966378D-07C1-8E43-E327-52D913DA72CA}"/>
              </a:ext>
            </a:extLst>
          </p:cNvPr>
          <p:cNvCxnSpPr>
            <a:cxnSpLocks/>
            <a:stCxn id="79" idx="3"/>
            <a:endCxn id="101" idx="3"/>
          </p:cNvCxnSpPr>
          <p:nvPr/>
        </p:nvCxnSpPr>
        <p:spPr>
          <a:xfrm flipH="1">
            <a:off x="10030943" y="3684621"/>
            <a:ext cx="945660" cy="2177953"/>
          </a:xfrm>
          <a:prstGeom prst="bentConnector3">
            <a:avLst>
              <a:gd name="adj1" fmla="val -32057"/>
            </a:avLst>
          </a:prstGeom>
          <a:ln w="38100">
            <a:solidFill>
              <a:schemeClr val="tx1"/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8">
            <a:extLst>
              <a:ext uri="{FF2B5EF4-FFF2-40B4-BE49-F238E27FC236}">
                <a16:creationId xmlns:a16="http://schemas.microsoft.com/office/drawing/2014/main" id="{7E71A75E-2789-9562-CC2B-25287473DA98}"/>
              </a:ext>
            </a:extLst>
          </p:cNvPr>
          <p:cNvCxnSpPr>
            <a:cxnSpLocks/>
            <a:stCxn id="70" idx="3"/>
            <a:endCxn id="104" idx="3"/>
          </p:cNvCxnSpPr>
          <p:nvPr/>
        </p:nvCxnSpPr>
        <p:spPr>
          <a:xfrm flipH="1">
            <a:off x="10030943" y="2130158"/>
            <a:ext cx="936856" cy="3136627"/>
          </a:xfrm>
          <a:prstGeom prst="bentConnector3">
            <a:avLst>
              <a:gd name="adj1" fmla="val -68428"/>
            </a:avLst>
          </a:prstGeom>
          <a:ln w="38100">
            <a:solidFill>
              <a:srgbClr val="92D050"/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70">
            <a:extLst>
              <a:ext uri="{FF2B5EF4-FFF2-40B4-BE49-F238E27FC236}">
                <a16:creationId xmlns:a16="http://schemas.microsoft.com/office/drawing/2014/main" id="{5C95A643-68E1-9025-38CB-8B7AB44FF7EB}"/>
              </a:ext>
            </a:extLst>
          </p:cNvPr>
          <p:cNvSpPr txBox="1"/>
          <p:nvPr/>
        </p:nvSpPr>
        <p:spPr>
          <a:xfrm>
            <a:off x="10703684" y="4769298"/>
            <a:ext cx="6133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TopicA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algn="ctr"/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(base)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10" name="TextBox 71">
            <a:extLst>
              <a:ext uri="{FF2B5EF4-FFF2-40B4-BE49-F238E27FC236}">
                <a16:creationId xmlns:a16="http://schemas.microsoft.com/office/drawing/2014/main" id="{B7C629C8-7BFA-E7E6-32EB-757D7429CF86}"/>
              </a:ext>
            </a:extLst>
          </p:cNvPr>
          <p:cNvSpPr txBox="1"/>
          <p:nvPr/>
        </p:nvSpPr>
        <p:spPr>
          <a:xfrm>
            <a:off x="11050065" y="1673204"/>
            <a:ext cx="6076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solidFill>
                  <a:srgbClr val="92D05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TopicA</a:t>
            </a:r>
            <a:r>
              <a:rPr lang="en-US" sz="1100" dirty="0">
                <a:solidFill>
                  <a:srgbClr val="92D05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1100" dirty="0">
                <a:solidFill>
                  <a:srgbClr val="92D05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(gray)</a:t>
            </a:r>
            <a:endParaRPr lang="en-US" sz="1100" dirty="0">
              <a:solidFill>
                <a:srgbClr val="92D050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cxnSp>
        <p:nvCxnSpPr>
          <p:cNvPr id="111" name="Elbow Connector 72">
            <a:extLst>
              <a:ext uri="{FF2B5EF4-FFF2-40B4-BE49-F238E27FC236}">
                <a16:creationId xmlns:a16="http://schemas.microsoft.com/office/drawing/2014/main" id="{DF2E2297-85B3-F83F-0C67-92DBD667B0C1}"/>
              </a:ext>
            </a:extLst>
          </p:cNvPr>
          <p:cNvCxnSpPr>
            <a:cxnSpLocks/>
            <a:stCxn id="105" idx="1"/>
            <a:endCxn id="69" idx="3"/>
          </p:cNvCxnSpPr>
          <p:nvPr/>
        </p:nvCxnSpPr>
        <p:spPr>
          <a:xfrm rot="10800000">
            <a:off x="6172019" y="2110204"/>
            <a:ext cx="1533048" cy="3413902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76">
            <a:extLst>
              <a:ext uri="{FF2B5EF4-FFF2-40B4-BE49-F238E27FC236}">
                <a16:creationId xmlns:a16="http://schemas.microsoft.com/office/drawing/2014/main" id="{DCB918E9-1899-E310-8603-3253214D696D}"/>
              </a:ext>
            </a:extLst>
          </p:cNvPr>
          <p:cNvCxnSpPr>
            <a:cxnSpLocks/>
            <a:stCxn id="105" idx="2"/>
            <a:endCxn id="77" idx="2"/>
          </p:cNvCxnSpPr>
          <p:nvPr/>
        </p:nvCxnSpPr>
        <p:spPr>
          <a:xfrm rot="5400000" flipH="1">
            <a:off x="5961474" y="3635323"/>
            <a:ext cx="1789924" cy="2449306"/>
          </a:xfrm>
          <a:prstGeom prst="bentConnector3">
            <a:avLst>
              <a:gd name="adj1" fmla="val -12771"/>
            </a:avLst>
          </a:prstGeom>
          <a:ln w="38100">
            <a:solidFill>
              <a:schemeClr val="tx1"/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89">
            <a:extLst>
              <a:ext uri="{FF2B5EF4-FFF2-40B4-BE49-F238E27FC236}">
                <a16:creationId xmlns:a16="http://schemas.microsoft.com/office/drawing/2014/main" id="{6A8D6DD7-494D-CA7C-032F-1B5553745122}"/>
              </a:ext>
            </a:extLst>
          </p:cNvPr>
          <p:cNvSpPr/>
          <p:nvPr/>
        </p:nvSpPr>
        <p:spPr>
          <a:xfrm>
            <a:off x="6450272" y="4918217"/>
            <a:ext cx="868787" cy="263572"/>
          </a:xfrm>
          <a:prstGeom prst="rect">
            <a:avLst/>
          </a:prstGeom>
          <a:solidFill>
            <a:srgbClr val="92D050"/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Message</a:t>
            </a:r>
            <a:endParaRPr lang="en-US" sz="1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14" name="Rectangle 91">
            <a:extLst>
              <a:ext uri="{FF2B5EF4-FFF2-40B4-BE49-F238E27FC236}">
                <a16:creationId xmlns:a16="http://schemas.microsoft.com/office/drawing/2014/main" id="{59E0EF98-E005-CEC7-57C1-257E2D04F70E}"/>
              </a:ext>
            </a:extLst>
          </p:cNvPr>
          <p:cNvSpPr/>
          <p:nvPr/>
        </p:nvSpPr>
        <p:spPr>
          <a:xfrm>
            <a:off x="5100800" y="4905837"/>
            <a:ext cx="868787" cy="26357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Message</a:t>
            </a:r>
            <a:endParaRPr lang="en-US" sz="1400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15" name="TextBox 41">
            <a:extLst>
              <a:ext uri="{FF2B5EF4-FFF2-40B4-BE49-F238E27FC236}">
                <a16:creationId xmlns:a16="http://schemas.microsoft.com/office/drawing/2014/main" id="{C90C9542-6D31-E554-6AE5-4F6FCBFCBBD1}"/>
              </a:ext>
            </a:extLst>
          </p:cNvPr>
          <p:cNvSpPr txBox="1"/>
          <p:nvPr/>
        </p:nvSpPr>
        <p:spPr>
          <a:xfrm>
            <a:off x="1851758" y="2423839"/>
            <a:ext cx="886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userid:120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16" name="TextBox 32">
            <a:extLst>
              <a:ext uri="{FF2B5EF4-FFF2-40B4-BE49-F238E27FC236}">
                <a16:creationId xmlns:a16="http://schemas.microsoft.com/office/drawing/2014/main" id="{B8058C4D-0E3A-0501-703A-E81EE3F0893E}"/>
              </a:ext>
            </a:extLst>
          </p:cNvPr>
          <p:cNvSpPr txBox="1"/>
          <p:nvPr/>
        </p:nvSpPr>
        <p:spPr>
          <a:xfrm>
            <a:off x="1846675" y="3034084"/>
            <a:ext cx="87901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userid:100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17" name="TextBox 44">
            <a:extLst>
              <a:ext uri="{FF2B5EF4-FFF2-40B4-BE49-F238E27FC236}">
                <a16:creationId xmlns:a16="http://schemas.microsoft.com/office/drawing/2014/main" id="{DCBD71EF-2CCE-CDAF-4135-3375F4C158C6}"/>
              </a:ext>
            </a:extLst>
          </p:cNvPr>
          <p:cNvSpPr txBox="1"/>
          <p:nvPr/>
        </p:nvSpPr>
        <p:spPr>
          <a:xfrm>
            <a:off x="4316175" y="2110204"/>
            <a:ext cx="541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92D05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gray</a:t>
            </a:r>
            <a:endParaRPr lang="en-US" sz="1200" dirty="0">
              <a:solidFill>
                <a:srgbClr val="92D050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18" name="TextBox 44">
            <a:extLst>
              <a:ext uri="{FF2B5EF4-FFF2-40B4-BE49-F238E27FC236}">
                <a16:creationId xmlns:a16="http://schemas.microsoft.com/office/drawing/2014/main" id="{33819FA6-E971-2443-101D-E5A3B789B23B}"/>
              </a:ext>
            </a:extLst>
          </p:cNvPr>
          <p:cNvSpPr txBox="1"/>
          <p:nvPr/>
        </p:nvSpPr>
        <p:spPr>
          <a:xfrm>
            <a:off x="6291345" y="2256962"/>
            <a:ext cx="749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92D05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gray</a:t>
            </a:r>
            <a:endParaRPr lang="en-US" sz="1200" dirty="0">
              <a:solidFill>
                <a:srgbClr val="92D050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19" name="Rectangle 26">
            <a:extLst>
              <a:ext uri="{FF2B5EF4-FFF2-40B4-BE49-F238E27FC236}">
                <a16:creationId xmlns:a16="http://schemas.microsoft.com/office/drawing/2014/main" id="{A232FD83-E499-16BE-751F-4E3526E74677}"/>
              </a:ext>
            </a:extLst>
          </p:cNvPr>
          <p:cNvSpPr/>
          <p:nvPr/>
        </p:nvSpPr>
        <p:spPr>
          <a:xfrm>
            <a:off x="2786946" y="5335340"/>
            <a:ext cx="1343504" cy="291499"/>
          </a:xfrm>
          <a:prstGeom prst="rect">
            <a:avLst/>
          </a:prstGeom>
          <a:solidFill>
            <a:srgbClr val="92D05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Static</a:t>
            </a:r>
            <a:r>
              <a:rPr lang="zh-CN" altLang="en-US" sz="1600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file</a:t>
            </a:r>
            <a:endParaRPr lang="en-US" sz="1600" dirty="0">
              <a:solidFill>
                <a:schemeClr val="bg1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20" name="Rectangle 54">
            <a:extLst>
              <a:ext uri="{FF2B5EF4-FFF2-40B4-BE49-F238E27FC236}">
                <a16:creationId xmlns:a16="http://schemas.microsoft.com/office/drawing/2014/main" id="{7B515D83-9769-F4CF-1AC5-45CAE781CCA1}"/>
              </a:ext>
            </a:extLst>
          </p:cNvPr>
          <p:cNvSpPr/>
          <p:nvPr/>
        </p:nvSpPr>
        <p:spPr>
          <a:xfrm>
            <a:off x="1159759" y="5315568"/>
            <a:ext cx="1343504" cy="29149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Static file</a:t>
            </a:r>
          </a:p>
        </p:txBody>
      </p:sp>
      <p:sp>
        <p:nvSpPr>
          <p:cNvPr id="121" name="Rectangle 88">
            <a:extLst>
              <a:ext uri="{FF2B5EF4-FFF2-40B4-BE49-F238E27FC236}">
                <a16:creationId xmlns:a16="http://schemas.microsoft.com/office/drawing/2014/main" id="{C7216A36-9883-098B-56D7-59616922C739}"/>
              </a:ext>
            </a:extLst>
          </p:cNvPr>
          <p:cNvSpPr/>
          <p:nvPr/>
        </p:nvSpPr>
        <p:spPr>
          <a:xfrm>
            <a:off x="803085" y="5017214"/>
            <a:ext cx="3555767" cy="158906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FFFF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cxnSp>
        <p:nvCxnSpPr>
          <p:cNvPr id="122" name="Straight Arrow Connector 39">
            <a:extLst>
              <a:ext uri="{FF2B5EF4-FFF2-40B4-BE49-F238E27FC236}">
                <a16:creationId xmlns:a16="http://schemas.microsoft.com/office/drawing/2014/main" id="{FDBAC1E2-4480-E874-2D85-C620D0C76566}"/>
              </a:ext>
            </a:extLst>
          </p:cNvPr>
          <p:cNvCxnSpPr>
            <a:cxnSpLocks/>
            <a:stCxn id="96" idx="2"/>
            <a:endCxn id="119" idx="0"/>
          </p:cNvCxnSpPr>
          <p:nvPr/>
        </p:nvCxnSpPr>
        <p:spPr>
          <a:xfrm>
            <a:off x="3457298" y="3199605"/>
            <a:ext cx="1400" cy="2135735"/>
          </a:xfrm>
          <a:prstGeom prst="straightConnector1">
            <a:avLst/>
          </a:prstGeom>
          <a:ln w="28575">
            <a:solidFill>
              <a:srgbClr val="92D050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43">
            <a:extLst>
              <a:ext uri="{FF2B5EF4-FFF2-40B4-BE49-F238E27FC236}">
                <a16:creationId xmlns:a16="http://schemas.microsoft.com/office/drawing/2014/main" id="{CCDA31A3-1625-2B74-7CC9-5A872F24C175}"/>
              </a:ext>
            </a:extLst>
          </p:cNvPr>
          <p:cNvCxnSpPr>
            <a:cxnSpLocks/>
            <a:stCxn id="96" idx="2"/>
            <a:endCxn id="120" idx="0"/>
          </p:cNvCxnSpPr>
          <p:nvPr/>
        </p:nvCxnSpPr>
        <p:spPr>
          <a:xfrm flipH="1">
            <a:off x="1831511" y="3199605"/>
            <a:ext cx="1625787" cy="2115963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44">
            <a:extLst>
              <a:ext uri="{FF2B5EF4-FFF2-40B4-BE49-F238E27FC236}">
                <a16:creationId xmlns:a16="http://schemas.microsoft.com/office/drawing/2014/main" id="{235B0561-A195-DC0E-FDBD-7C8408132C37}"/>
              </a:ext>
            </a:extLst>
          </p:cNvPr>
          <p:cNvSpPr txBox="1"/>
          <p:nvPr/>
        </p:nvSpPr>
        <p:spPr>
          <a:xfrm>
            <a:off x="3563074" y="4708412"/>
            <a:ext cx="512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92D05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gray</a:t>
            </a:r>
            <a:endParaRPr lang="en-US" sz="1200" dirty="0">
              <a:solidFill>
                <a:srgbClr val="92D050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25" name="TextBox 44">
            <a:extLst>
              <a:ext uri="{FF2B5EF4-FFF2-40B4-BE49-F238E27FC236}">
                <a16:creationId xmlns:a16="http://schemas.microsoft.com/office/drawing/2014/main" id="{657DB278-5883-A6A9-3564-6247ABA3D8DE}"/>
              </a:ext>
            </a:extLst>
          </p:cNvPr>
          <p:cNvSpPr txBox="1"/>
          <p:nvPr/>
        </p:nvSpPr>
        <p:spPr>
          <a:xfrm>
            <a:off x="2238173" y="4725236"/>
            <a:ext cx="541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DengXian" panose="02010600030101010101" pitchFamily="2" charset="-122"/>
                <a:ea typeface="DengXian" panose="02010600030101010101" pitchFamily="2" charset="-122"/>
              </a:rPr>
              <a:t>base</a:t>
            </a:r>
            <a:endParaRPr lang="en-US" sz="12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26" name="TextBox 64">
            <a:extLst>
              <a:ext uri="{FF2B5EF4-FFF2-40B4-BE49-F238E27FC236}">
                <a16:creationId xmlns:a16="http://schemas.microsoft.com/office/drawing/2014/main" id="{91DD2472-3441-8D8D-D09E-FEE9ECF52593}"/>
              </a:ext>
            </a:extLst>
          </p:cNvPr>
          <p:cNvSpPr txBox="1"/>
          <p:nvPr/>
        </p:nvSpPr>
        <p:spPr>
          <a:xfrm>
            <a:off x="1818480" y="6174568"/>
            <a:ext cx="1281396" cy="33855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Html/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Css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/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Js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27" name="TextBox 49">
            <a:extLst>
              <a:ext uri="{FF2B5EF4-FFF2-40B4-BE49-F238E27FC236}">
                <a16:creationId xmlns:a16="http://schemas.microsoft.com/office/drawing/2014/main" id="{D52F16BA-6116-E7F3-6134-A90C4BD00297}"/>
              </a:ext>
            </a:extLst>
          </p:cNvPr>
          <p:cNvSpPr txBox="1"/>
          <p:nvPr/>
        </p:nvSpPr>
        <p:spPr>
          <a:xfrm>
            <a:off x="9292268" y="3711261"/>
            <a:ext cx="619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base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2050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2F2C196-BD80-DC82-9DA0-E346431520EF}"/>
              </a:ext>
            </a:extLst>
          </p:cNvPr>
          <p:cNvSpPr txBox="1"/>
          <p:nvPr/>
        </p:nvSpPr>
        <p:spPr>
          <a:xfrm>
            <a:off x="2737901" y="3016964"/>
            <a:ext cx="6716198" cy="824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OpenKruise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Community Development</a:t>
            </a:r>
          </a:p>
        </p:txBody>
      </p:sp>
    </p:spTree>
    <p:extLst>
      <p:ext uri="{BB962C8B-B14F-4D97-AF65-F5344CB8AC3E}">
        <p14:creationId xmlns:p14="http://schemas.microsoft.com/office/powerpoint/2010/main" val="148291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8F41E-C7E0-D88E-D976-B8B1B19BF542}"/>
              </a:ext>
            </a:extLst>
          </p:cNvPr>
          <p:cNvSpPr txBox="1">
            <a:spLocks/>
          </p:cNvSpPr>
          <p:nvPr/>
        </p:nvSpPr>
        <p:spPr>
          <a:xfrm>
            <a:off x="0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What is </a:t>
            </a:r>
            <a:r>
              <a:rPr lang="en-US" altLang="zh-CN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OpenKruise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?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70B0896-5405-AF29-A8F8-0A9FEA1566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447" y="1532564"/>
            <a:ext cx="7323384" cy="490334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8840E9E-75FE-1CB2-8058-AE5CE156A220}"/>
              </a:ext>
            </a:extLst>
          </p:cNvPr>
          <p:cNvSpPr/>
          <p:nvPr/>
        </p:nvSpPr>
        <p:spPr>
          <a:xfrm>
            <a:off x="6765620" y="2569116"/>
            <a:ext cx="3171038" cy="4055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Paas</a:t>
            </a:r>
            <a:r>
              <a:rPr kumimoji="1" lang="en-US" altLang="zh-CN" dirty="0"/>
              <a:t> (Argo-cd/</a:t>
            </a:r>
            <a:r>
              <a:rPr kumimoji="1" lang="en-US" altLang="zh-CN" dirty="0" err="1"/>
              <a:t>kubevela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5F85F2DA-5E46-EBAD-3575-C785C804F8DF}"/>
              </a:ext>
            </a:extLst>
          </p:cNvPr>
          <p:cNvSpPr txBox="1"/>
          <p:nvPr/>
        </p:nvSpPr>
        <p:spPr>
          <a:xfrm>
            <a:off x="83890" y="2462785"/>
            <a:ext cx="4731389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Extended Application Management Components Based on Kubernetes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Can run in any native </a:t>
            </a:r>
            <a:r>
              <a:rPr kumimoji="1"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kubernetes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cluster</a:t>
            </a:r>
          </a:p>
        </p:txBody>
      </p:sp>
    </p:spTree>
    <p:extLst>
      <p:ext uri="{BB962C8B-B14F-4D97-AF65-F5344CB8AC3E}">
        <p14:creationId xmlns:p14="http://schemas.microsoft.com/office/powerpoint/2010/main" val="1762115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46280-7556-DC19-62CA-A4F4C9FDFB50}"/>
              </a:ext>
            </a:extLst>
          </p:cNvPr>
          <p:cNvSpPr txBox="1">
            <a:spLocks/>
          </p:cNvSpPr>
          <p:nvPr/>
        </p:nvSpPr>
        <p:spPr>
          <a:xfrm>
            <a:off x="0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What are the capabilities of </a:t>
            </a:r>
            <a:r>
              <a:rPr lang="en-US" altLang="zh-CN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OpenKruise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?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BE4D83-1825-69C7-7D89-1C07F31B3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926" y="1369625"/>
            <a:ext cx="6149912" cy="5173017"/>
          </a:xfrm>
          <a:prstGeom prst="rect">
            <a:avLst/>
          </a:prstGeom>
        </p:spPr>
      </p:pic>
      <p:sp>
        <p:nvSpPr>
          <p:cNvPr id="4" name="TextBox 2">
            <a:extLst>
              <a:ext uri="{FF2B5EF4-FFF2-40B4-BE49-F238E27FC236}">
                <a16:creationId xmlns:a16="http://schemas.microsoft.com/office/drawing/2014/main" id="{18C30FC5-E734-F6D9-68EB-CAE91B22C0FD}"/>
              </a:ext>
            </a:extLst>
          </p:cNvPr>
          <p:cNvSpPr txBox="1"/>
          <p:nvPr/>
        </p:nvSpPr>
        <p:spPr>
          <a:xfrm>
            <a:off x="764793" y="1885437"/>
            <a:ext cx="4493007" cy="337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Areas of specialization: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Enhanced Workloads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Sidecar container management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Application Partitioning Management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Availability Protection</a:t>
            </a:r>
          </a:p>
          <a:p>
            <a:pPr algn="l">
              <a:lnSpc>
                <a:spcPct val="150000"/>
              </a:lnSpc>
            </a:pPr>
            <a:endParaRPr kumimoji="1" lang="en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kumimoji="1" lang="en" altLang="zh-CN" sz="16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New area: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CN" sz="16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Progressive Delivery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CN" sz="1600" dirty="0" err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OpenKruise</a:t>
            </a:r>
            <a:r>
              <a:rPr kumimoji="1" lang="en" altLang="zh-CN" sz="16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Game</a:t>
            </a:r>
            <a:endParaRPr kumimoji="1" lang="en-US" altLang="zh-CN" sz="1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0714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0A5E8-0CE2-20F6-FFC7-CA3E3D6B2005}"/>
              </a:ext>
            </a:extLst>
          </p:cNvPr>
          <p:cNvSpPr txBox="1">
            <a:spLocks/>
          </p:cNvSpPr>
          <p:nvPr/>
        </p:nvSpPr>
        <p:spPr>
          <a:xfrm>
            <a:off x="0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Kruise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is Alibaba's application management base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AE39E61B-E881-BF62-6DFA-6B250487F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57" y="1681967"/>
            <a:ext cx="11029486" cy="4744000"/>
          </a:xfrm>
          <a:prstGeom prst="rect">
            <a:avLst/>
          </a:prstGeom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FBBA4751-16A4-FD88-7F5F-8DDC62B13FF9}"/>
              </a:ext>
            </a:extLst>
          </p:cNvPr>
          <p:cNvSpPr/>
          <p:nvPr/>
        </p:nvSpPr>
        <p:spPr>
          <a:xfrm>
            <a:off x="581257" y="6300918"/>
            <a:ext cx="1107347" cy="418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5250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5D84A-2A84-EE21-E09D-AAF5D1AC1339}"/>
              </a:ext>
            </a:extLst>
          </p:cNvPr>
          <p:cNvSpPr txBox="1">
            <a:spLocks/>
          </p:cNvSpPr>
          <p:nvPr/>
        </p:nvSpPr>
        <p:spPr>
          <a:xfrm>
            <a:off x="0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Community Development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9AEA3-E624-AC04-1573-01F7ED33F566}"/>
              </a:ext>
            </a:extLst>
          </p:cNvPr>
          <p:cNvSpPr txBox="1"/>
          <p:nvPr/>
        </p:nvSpPr>
        <p:spPr>
          <a:xfrm>
            <a:off x="970653" y="1330726"/>
            <a:ext cx="5695345" cy="522489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Star: 4k+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Contributor: 190+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Rank Companies: 50+ (Baidu, Xiaomi, Lilith, </a:t>
            </a:r>
            <a:r>
              <a:rPr kumimoji="1" lang="en-US" altLang="zh-CN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Meituan</a:t>
            </a:r>
            <a:r>
              <a:rPr kumimoji="1"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etc.)</a:t>
            </a:r>
          </a:p>
          <a:p>
            <a:pPr algn="l">
              <a:lnSpc>
                <a:spcPct val="150000"/>
              </a:lnSpc>
            </a:pPr>
            <a:endParaRPr kumimoji="1"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2019.7 (v0.1) -&gt; 2023.9 (v1.5.0)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2022 Entering CNCF Incubation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Expected 2023.12 Release 1.6 (includes: in-place upgrade to support VPA) </a:t>
            </a:r>
          </a:p>
          <a:p>
            <a:pPr algn="l">
              <a:lnSpc>
                <a:spcPct val="150000"/>
              </a:lnSpc>
            </a:pPr>
            <a:endParaRPr kumimoji="1"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Kruise</a:t>
            </a:r>
            <a:r>
              <a:rPr kumimoji="1"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Rollout (future planning):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Support for Analysis Prometheus Metrics</a:t>
            </a:r>
          </a:p>
          <a:p>
            <a:pPr algn="l">
              <a:lnSpc>
                <a:spcPct val="150000"/>
              </a:lnSpc>
            </a:pPr>
            <a:endParaRPr kumimoji="1"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OpenKruise</a:t>
            </a:r>
            <a:r>
              <a:rPr kumimoji="1"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(future plans):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Support for global </a:t>
            </a:r>
            <a:r>
              <a:rPr kumimoji="1" lang="en-US" altLang="zh-CN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LivenessProbe</a:t>
            </a:r>
            <a:r>
              <a:rPr kumimoji="1"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probes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CloneSet</a:t>
            </a:r>
            <a:r>
              <a:rPr kumimoji="1"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en-US" altLang="zh-CN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StatefulSet</a:t>
            </a:r>
            <a:r>
              <a:rPr kumimoji="1"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support Resources In-Place Upgrade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Exit Prioritization Capability Open Source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7370F3-CDCD-1C98-AE91-AF74C82A1811}"/>
              </a:ext>
            </a:extLst>
          </p:cNvPr>
          <p:cNvSpPr txBox="1"/>
          <p:nvPr/>
        </p:nvSpPr>
        <p:spPr>
          <a:xfrm>
            <a:off x="7799219" y="1792457"/>
            <a:ext cx="2763129" cy="700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Wechat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Group: </a:t>
            </a:r>
            <a:r>
              <a:rPr kumimoji="1"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openkruise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Dingding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Group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DF33F56-FAEF-997F-B846-D4B53FF2B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219" y="2493033"/>
            <a:ext cx="3281463" cy="406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15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Out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line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745706" y="27033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Progressive Delivery and Kubernetes Workload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Kruise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Rollout: A Flexible and Pluggable Framework for Progressive Delivery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Scalable traffic scheduling solution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End-to-end progressive delivery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solution for microservice application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OpenKruise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Community Development</a:t>
            </a:r>
          </a:p>
        </p:txBody>
      </p:sp>
    </p:spTree>
    <p:extLst>
      <p:ext uri="{BB962C8B-B14F-4D97-AF65-F5344CB8AC3E}">
        <p14:creationId xmlns:p14="http://schemas.microsoft.com/office/powerpoint/2010/main" val="2543248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20F9C1F-3279-8351-06C9-EF948A702C28}"/>
              </a:ext>
            </a:extLst>
          </p:cNvPr>
          <p:cNvSpPr txBox="1"/>
          <p:nvPr/>
        </p:nvSpPr>
        <p:spPr>
          <a:xfrm>
            <a:off x="4916668" y="2844428"/>
            <a:ext cx="2358664" cy="1169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Q</a:t>
            </a:r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&amp;</a:t>
            </a:r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805977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2F2C196-BD80-DC82-9DA0-E346431520EF}"/>
              </a:ext>
            </a:extLst>
          </p:cNvPr>
          <p:cNvSpPr txBox="1"/>
          <p:nvPr/>
        </p:nvSpPr>
        <p:spPr>
          <a:xfrm>
            <a:off x="1894946" y="3097755"/>
            <a:ext cx="8402108" cy="662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Progressive Delivery and Kubernetes Workload</a:t>
            </a:r>
          </a:p>
        </p:txBody>
      </p:sp>
    </p:spTree>
    <p:extLst>
      <p:ext uri="{BB962C8B-B14F-4D97-AF65-F5344CB8AC3E}">
        <p14:creationId xmlns:p14="http://schemas.microsoft.com/office/powerpoint/2010/main" val="1665885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DD5D-4723-B780-795E-A2C620D9AA2F}"/>
              </a:ext>
            </a:extLst>
          </p:cNvPr>
          <p:cNvSpPr txBox="1">
            <a:spLocks/>
          </p:cNvSpPr>
          <p:nvPr/>
        </p:nvSpPr>
        <p:spPr>
          <a:xfrm>
            <a:off x="4103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What is Progressive Delivery?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B0E391-86E2-2022-277B-A8E256B03DE6}"/>
              </a:ext>
            </a:extLst>
          </p:cNvPr>
          <p:cNvSpPr txBox="1">
            <a:spLocks/>
          </p:cNvSpPr>
          <p:nvPr/>
        </p:nvSpPr>
        <p:spPr>
          <a:xfrm>
            <a:off x="595762" y="1192023"/>
            <a:ext cx="10848702" cy="47115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-US" altLang="zh-CN" sz="200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Progressive Delivery, mainly differentiated from full/one-off releases</a:t>
            </a:r>
          </a:p>
          <a:p>
            <a:pPr marL="0" indent="0">
              <a:buNone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Characteristics of progressive delivery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pPr marL="285750" indent="-285750">
              <a:lnSpc>
                <a:spcPct val="200000"/>
              </a:lnSpc>
            </a:pP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Incremental release process</a:t>
            </a:r>
          </a:p>
          <a:p>
            <a:pPr marL="285750" indent="-285750">
              <a:lnSpc>
                <a:spcPct val="200000"/>
              </a:lnSpc>
            </a:pP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Staged, canary verifiable</a:t>
            </a:r>
          </a:p>
          <a:p>
            <a:pPr marL="285750" indent="-285750">
              <a:lnSpc>
                <a:spcPct val="200000"/>
              </a:lnSpc>
            </a:pPr>
            <a:r>
              <a:rPr kumimoji="1" lang="en" altLang="zh-CN" sz="1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Pauseable</a:t>
            </a: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kumimoji="1" lang="en" altLang="zh-CN" sz="1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rollbackable</a:t>
            </a: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kumimoji="1" lang="en" altLang="zh-CN" sz="1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resumeable</a:t>
            </a: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automated state flow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6997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075842-96D7-D2F9-60D3-51D1321FF8C8}"/>
              </a:ext>
            </a:extLst>
          </p:cNvPr>
          <p:cNvSpPr txBox="1">
            <a:spLocks/>
          </p:cNvSpPr>
          <p:nvPr/>
        </p:nvSpPr>
        <p:spPr>
          <a:xfrm>
            <a:off x="327832" y="2082053"/>
            <a:ext cx="2966461" cy="4632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Version X -&gt; Version Y</a:t>
            </a:r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8D134FAD-E3F8-3C44-9904-AA9B70DE9751}"/>
              </a:ext>
            </a:extLst>
          </p:cNvPr>
          <p:cNvSpPr/>
          <p:nvPr/>
        </p:nvSpPr>
        <p:spPr>
          <a:xfrm>
            <a:off x="829160" y="2499495"/>
            <a:ext cx="1393371" cy="555171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New Version Y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6FE68EC-93A2-C912-60BD-73F3B195185D}"/>
              </a:ext>
            </a:extLst>
          </p:cNvPr>
          <p:cNvSpPr/>
          <p:nvPr/>
        </p:nvSpPr>
        <p:spPr>
          <a:xfrm>
            <a:off x="829159" y="3620724"/>
            <a:ext cx="1393371" cy="69648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Start Release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89AB27A-2B52-78B6-90A8-5D5FFB5FB097}"/>
              </a:ext>
            </a:extLst>
          </p:cNvPr>
          <p:cNvSpPr/>
          <p:nvPr/>
        </p:nvSpPr>
        <p:spPr>
          <a:xfrm>
            <a:off x="2701501" y="3620723"/>
            <a:ext cx="2405745" cy="2024743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006BC55-A7F0-3379-249A-5ED0D243C867}"/>
              </a:ext>
            </a:extLst>
          </p:cNvPr>
          <p:cNvSpPr txBox="1"/>
          <p:nvPr/>
        </p:nvSpPr>
        <p:spPr>
          <a:xfrm>
            <a:off x="2732846" y="3954381"/>
            <a:ext cx="2505028" cy="144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Instance Rollout: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 Y number of instances</a:t>
            </a:r>
          </a:p>
          <a:p>
            <a:pPr>
              <a:lnSpc>
                <a:spcPct val="150000"/>
              </a:lnSpc>
            </a:pP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Traffic Scheduling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 gray traffic to y instances</a:t>
            </a:r>
          </a:p>
        </p:txBody>
      </p:sp>
      <p:sp>
        <p:nvSpPr>
          <p:cNvPr id="8" name="菱形 7">
            <a:extLst>
              <a:ext uri="{FF2B5EF4-FFF2-40B4-BE49-F238E27FC236}">
                <a16:creationId xmlns:a16="http://schemas.microsoft.com/office/drawing/2014/main" id="{40E11235-B6CF-D974-830F-94CC0E473C5F}"/>
              </a:ext>
            </a:extLst>
          </p:cNvPr>
          <p:cNvSpPr/>
          <p:nvPr/>
        </p:nvSpPr>
        <p:spPr>
          <a:xfrm>
            <a:off x="5586217" y="3620723"/>
            <a:ext cx="1633027" cy="696486"/>
          </a:xfrm>
          <a:prstGeom prst="diamond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Verify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菱形 8">
            <a:extLst>
              <a:ext uri="{FF2B5EF4-FFF2-40B4-BE49-F238E27FC236}">
                <a16:creationId xmlns:a16="http://schemas.microsoft.com/office/drawing/2014/main" id="{1050D90B-CC6E-7646-2370-82470CA9BDD5}"/>
              </a:ext>
            </a:extLst>
          </p:cNvPr>
          <p:cNvSpPr/>
          <p:nvPr/>
        </p:nvSpPr>
        <p:spPr>
          <a:xfrm>
            <a:off x="7698215" y="3620723"/>
            <a:ext cx="1633027" cy="696485"/>
          </a:xfrm>
          <a:prstGeom prst="diamond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B22126B-EB84-3EA6-08A5-ADAA34ABCDDD}"/>
              </a:ext>
            </a:extLst>
          </p:cNvPr>
          <p:cNvSpPr/>
          <p:nvPr/>
        </p:nvSpPr>
        <p:spPr>
          <a:xfrm>
            <a:off x="5676084" y="4779466"/>
            <a:ext cx="1453285" cy="555171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Rollback Instance and Traffic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CBB5B14C-5674-0F7D-392D-8CE70CD977E6}"/>
              </a:ext>
            </a:extLst>
          </p:cNvPr>
          <p:cNvSpPr/>
          <p:nvPr/>
        </p:nvSpPr>
        <p:spPr>
          <a:xfrm>
            <a:off x="5646127" y="5765010"/>
            <a:ext cx="1513201" cy="555171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 become the online version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865F2574-A93D-9842-89D2-909389355C23}"/>
              </a:ext>
            </a:extLst>
          </p:cNvPr>
          <p:cNvSpPr/>
          <p:nvPr/>
        </p:nvSpPr>
        <p:spPr>
          <a:xfrm>
            <a:off x="9810213" y="3684768"/>
            <a:ext cx="1393371" cy="555171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 become the online version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332C72BC-B0B3-C365-0A2C-6A3F0BCA6317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1525845" y="3054666"/>
            <a:ext cx="1" cy="56605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AF7FDD40-DCBB-D94A-ECC0-6D3F8F26265F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222530" y="3968967"/>
            <a:ext cx="47897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26DEE10B-B628-3905-EC5D-3FAD57B1A58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107246" y="3968964"/>
            <a:ext cx="478971" cy="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2D9F7AA2-97EC-D3E6-22F3-26B037A13FE7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7219244" y="3968966"/>
            <a:ext cx="47897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4770EDD6-1E1B-5127-D8F8-F396C588DD98}"/>
              </a:ext>
            </a:extLst>
          </p:cNvPr>
          <p:cNvCxnSpPr>
            <a:cxnSpLocks/>
          </p:cNvCxnSpPr>
          <p:nvPr/>
        </p:nvCxnSpPr>
        <p:spPr>
          <a:xfrm>
            <a:off x="9331242" y="3968964"/>
            <a:ext cx="478971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96B5D055-2F3F-4BE5-F870-EC033E7DE99D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6402727" y="4317209"/>
            <a:ext cx="4" cy="46225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7D6367A7-6428-0154-764D-22F86A736DBB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6402727" y="5334637"/>
            <a:ext cx="1" cy="43037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>
            <a:extLst>
              <a:ext uri="{FF2B5EF4-FFF2-40B4-BE49-F238E27FC236}">
                <a16:creationId xmlns:a16="http://schemas.microsoft.com/office/drawing/2014/main" id="{C7A07AA4-5147-7A47-F7E2-F8110F77DF37}"/>
              </a:ext>
            </a:extLst>
          </p:cNvPr>
          <p:cNvCxnSpPr>
            <a:stCxn id="9" idx="0"/>
          </p:cNvCxnSpPr>
          <p:nvPr/>
        </p:nvCxnSpPr>
        <p:spPr>
          <a:xfrm rot="16200000" flipH="1" flipV="1">
            <a:off x="5290070" y="744305"/>
            <a:ext cx="348241" cy="6101076"/>
          </a:xfrm>
          <a:prstGeom prst="bentConnector4">
            <a:avLst>
              <a:gd name="adj1" fmla="val -65644"/>
              <a:gd name="adj2" fmla="val 100049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0A9653FB-0427-8382-0BEF-C61F4C5CFA65}"/>
              </a:ext>
            </a:extLst>
          </p:cNvPr>
          <p:cNvSpPr txBox="1"/>
          <p:nvPr/>
        </p:nvSpPr>
        <p:spPr>
          <a:xfrm>
            <a:off x="9331242" y="3700103"/>
            <a:ext cx="420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Yes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C880A39-ADDC-DD21-78A7-6671772E5049}"/>
              </a:ext>
            </a:extLst>
          </p:cNvPr>
          <p:cNvSpPr txBox="1"/>
          <p:nvPr/>
        </p:nvSpPr>
        <p:spPr>
          <a:xfrm>
            <a:off x="6402726" y="4393896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No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3FCFAED-746B-DE27-39E0-0B61BAC859B9}"/>
              </a:ext>
            </a:extLst>
          </p:cNvPr>
          <p:cNvSpPr txBox="1"/>
          <p:nvPr/>
        </p:nvSpPr>
        <p:spPr>
          <a:xfrm>
            <a:off x="4384798" y="3054666"/>
            <a:ext cx="2501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No,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Continue to the next batch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24ADAC5-430D-433C-B697-523A065E9394}"/>
              </a:ext>
            </a:extLst>
          </p:cNvPr>
          <p:cNvSpPr txBox="1"/>
          <p:nvPr/>
        </p:nvSpPr>
        <p:spPr>
          <a:xfrm>
            <a:off x="7219244" y="3656343"/>
            <a:ext cx="420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>
                <a:latin typeface="Microsoft YaHei" panose="020B0503020204020204" pitchFamily="34" charset="-122"/>
                <a:ea typeface="Microsoft YaHei" panose="020B0503020204020204" pitchFamily="34" charset="-122"/>
              </a:rPr>
              <a:t>Yes</a:t>
            </a:r>
            <a:endParaRPr kumimoji="1" lang="zh-CN" altLang="en-US" sz="1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02451272-EDF2-B66B-BB26-345AE2912EF8}"/>
              </a:ext>
            </a:extLst>
          </p:cNvPr>
          <p:cNvSpPr txBox="1">
            <a:spLocks/>
          </p:cNvSpPr>
          <p:nvPr/>
        </p:nvSpPr>
        <p:spPr>
          <a:xfrm>
            <a:off x="4102" y="-133540"/>
            <a:ext cx="112786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Progressive Delivery improves efficiency and stability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of releases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33FFFD1-7210-E382-82AC-27F48D925AF9}"/>
              </a:ext>
            </a:extLst>
          </p:cNvPr>
          <p:cNvSpPr txBox="1"/>
          <p:nvPr/>
        </p:nvSpPr>
        <p:spPr>
          <a:xfrm>
            <a:off x="2721970" y="3691379"/>
            <a:ext cx="1606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Batch N Release:</a:t>
            </a:r>
            <a:endParaRPr kumimoji="1"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B57B8BD-29C7-7387-ACD9-0403E18BD4B1}"/>
              </a:ext>
            </a:extLst>
          </p:cNvPr>
          <p:cNvSpPr txBox="1"/>
          <p:nvPr/>
        </p:nvSpPr>
        <p:spPr>
          <a:xfrm>
            <a:off x="8022873" y="3823855"/>
            <a:ext cx="1120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Completion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?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9C382B2-0EA9-DE02-55F3-A1BE93689FC1}"/>
              </a:ext>
            </a:extLst>
          </p:cNvPr>
          <p:cNvSpPr txBox="1"/>
          <p:nvPr/>
        </p:nvSpPr>
        <p:spPr>
          <a:xfrm>
            <a:off x="1858182" y="1436983"/>
            <a:ext cx="84756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kumimoji="1" lang="en" altLang="zh-CN" sz="200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Community Types: Canary Releases, A/B Testing, Bluegreen Releases</a:t>
            </a:r>
            <a:endParaRPr kumimoji="1" lang="zh-CN" altLang="en-US" sz="200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717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B3D9BC-FD3D-573E-FAA0-349447BB8260}"/>
              </a:ext>
            </a:extLst>
          </p:cNvPr>
          <p:cNvSpPr txBox="1">
            <a:spLocks/>
          </p:cNvSpPr>
          <p:nvPr/>
        </p:nvSpPr>
        <p:spPr>
          <a:xfrm>
            <a:off x="429195" y="1182857"/>
            <a:ext cx="11442097" cy="449228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Deployment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Rolling Update Strategy</a:t>
            </a:r>
          </a:p>
          <a:p>
            <a:pPr marL="285750" indent="-285750"/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maxUnavailable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Maximum number of unavailable Pods</a:t>
            </a:r>
          </a:p>
          <a:p>
            <a:pPr marL="285750" indent="-285750"/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maxSurge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M</a:t>
            </a:r>
            <a:r>
              <a:rPr kumimoji="1" lang="en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aximum</a:t>
            </a:r>
            <a:r>
              <a:rPr kumimoji="1"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number of scheduled above the desired replicas</a:t>
            </a:r>
          </a:p>
          <a:p>
            <a:pPr marL="0" indent="0">
              <a:buNone/>
            </a:pP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StatefulSet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Rolling Update Strategy</a:t>
            </a:r>
          </a:p>
          <a:p>
            <a:pPr marL="285750" indent="-285750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partition: Release [partition : replicas] Pods to new version</a:t>
            </a:r>
          </a:p>
          <a:p>
            <a:pPr marL="285750" indent="-285750"/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maxUnavailable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(since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v1.24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[alpha]): Maximum number of unavailable Pods</a:t>
            </a:r>
          </a:p>
          <a:p>
            <a:pPr marL="0" indent="0">
              <a:buNone/>
            </a:pP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Summary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Deployment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only support streaming release all pods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StatefulSet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used to support only serial batches, but since v1.24 it has been possible to expand concurrency.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9D9F99-44C9-20D1-3BDE-D3822D93F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741" y="1965847"/>
            <a:ext cx="4347374" cy="235641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D8C16C8-F3F8-945F-B2DD-2D92D8C92B14}"/>
              </a:ext>
            </a:extLst>
          </p:cNvPr>
          <p:cNvSpPr txBox="1">
            <a:spLocks/>
          </p:cNvSpPr>
          <p:nvPr/>
        </p:nvSpPr>
        <p:spPr>
          <a:xfrm>
            <a:off x="4103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Kubernetes Workload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5EF551E-895C-F580-9281-54257D50892E}"/>
              </a:ext>
            </a:extLst>
          </p:cNvPr>
          <p:cNvSpPr txBox="1"/>
          <p:nvPr/>
        </p:nvSpPr>
        <p:spPr>
          <a:xfrm>
            <a:off x="938395" y="5475088"/>
            <a:ext cx="103152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" altLang="zh-CN" sz="200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Kubernetes workload are only responsible for instance control, not traffic control</a:t>
            </a:r>
            <a:endParaRPr kumimoji="1" lang="zh-CN" altLang="en-US" sz="200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537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2F2C196-BD80-DC82-9DA0-E346431520EF}"/>
              </a:ext>
            </a:extLst>
          </p:cNvPr>
          <p:cNvSpPr txBox="1"/>
          <p:nvPr/>
        </p:nvSpPr>
        <p:spPr>
          <a:xfrm>
            <a:off x="430057" y="3069222"/>
            <a:ext cx="11331885" cy="7195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Kruise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Rollout: A Flexible and Pluggable Framework for Progressive Delivery</a:t>
            </a:r>
          </a:p>
        </p:txBody>
      </p:sp>
    </p:spTree>
    <p:extLst>
      <p:ext uri="{BB962C8B-B14F-4D97-AF65-F5344CB8AC3E}">
        <p14:creationId xmlns:p14="http://schemas.microsoft.com/office/powerpoint/2010/main" val="3201823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>
            <a:extLst>
              <a:ext uri="{FF2B5EF4-FFF2-40B4-BE49-F238E27FC236}">
                <a16:creationId xmlns:a16="http://schemas.microsoft.com/office/drawing/2014/main" id="{AAE8F6A0-1193-F8A8-4E70-B8C8566DCE9B}"/>
              </a:ext>
            </a:extLst>
          </p:cNvPr>
          <p:cNvSpPr txBox="1">
            <a:spLocks/>
          </p:cNvSpPr>
          <p:nvPr/>
        </p:nvSpPr>
        <p:spPr>
          <a:xfrm>
            <a:off x="4103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Why is </a:t>
            </a:r>
            <a:r>
              <a:rPr lang="en-US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Kruise</a:t>
            </a:r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Rollout?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4C26890-B652-F9B7-72A9-06ECDBAD222C}"/>
              </a:ext>
            </a:extLst>
          </p:cNvPr>
          <p:cNvSpPr txBox="1"/>
          <p:nvPr/>
        </p:nvSpPr>
        <p:spPr>
          <a:xfrm>
            <a:off x="591507" y="1906496"/>
            <a:ext cx="4309128" cy="199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Progressive</a:t>
            </a:r>
            <a:r>
              <a:rPr kumimoji="1" lang="en-US" altLang="zh-CN" sz="1400" dirty="0"/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Delivery : </a:t>
            </a:r>
            <a:endParaRPr kumimoji="1" lang="en-US" altLang="zh-CN" sz="1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zh-CN" sz="1400" dirty="0"/>
              <a:t>1 Pod, Hangzhou + Android user (labeled in Header)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zh-CN" sz="1400" dirty="0"/>
              <a:t>10 Pods, Hangzhou + (Android or IOS) users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zh-CN" sz="1400" dirty="0"/>
              <a:t>30 Pods, Nationwide + 30% traffic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zh-CN" sz="1400" dirty="0"/>
              <a:t>50 Pods, nationwide + 50% traffic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zh-CN" sz="1400" dirty="0"/>
              <a:t>100 Pods, Release Complete</a:t>
            </a:r>
            <a:endParaRPr kumimoji="1" lang="zh-CN" altLang="en-US" sz="1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ED04E76-8C9F-1450-1E03-A0B9D8158EBE}"/>
              </a:ext>
            </a:extLst>
          </p:cNvPr>
          <p:cNvSpPr/>
          <p:nvPr/>
        </p:nvSpPr>
        <p:spPr>
          <a:xfrm>
            <a:off x="989190" y="4018130"/>
            <a:ext cx="2513759" cy="6071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Workload Update Strategy</a:t>
            </a:r>
          </a:p>
          <a:p>
            <a:pPr algn="ctr">
              <a:lnSpc>
                <a:spcPct val="150000"/>
              </a:lnSpc>
            </a:pPr>
            <a:r>
              <a:rPr kumimoji="1" lang="en-US" altLang="zh-CN" sz="1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Partition: 99 -&gt; 90 -&gt; 70 -&gt; 50 -&gt; 0</a:t>
            </a:r>
            <a:endParaRPr kumimoji="1" lang="zh-CN" altLang="en-US" sz="1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B8EA5CB-9189-5364-8F07-F0AC59D4C999}"/>
              </a:ext>
            </a:extLst>
          </p:cNvPr>
          <p:cNvSpPr/>
          <p:nvPr/>
        </p:nvSpPr>
        <p:spPr>
          <a:xfrm>
            <a:off x="1366657" y="4988450"/>
            <a:ext cx="1758824" cy="3741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0" dirty="0"/>
              <a:t>Workload Controller</a:t>
            </a:r>
            <a:endParaRPr kumimoji="1" lang="zh-CN" altLang="en-US" sz="1000" b="0" dirty="0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312C9E99-0D08-8841-E699-6BF2EE427442}"/>
              </a:ext>
            </a:extLst>
          </p:cNvPr>
          <p:cNvSpPr/>
          <p:nvPr/>
        </p:nvSpPr>
        <p:spPr>
          <a:xfrm>
            <a:off x="565687" y="6175207"/>
            <a:ext cx="332185" cy="28057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b="0" dirty="0"/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12B9D1DF-DD53-9514-2ECD-0DB9A25C323E}"/>
              </a:ext>
            </a:extLst>
          </p:cNvPr>
          <p:cNvSpPr/>
          <p:nvPr/>
        </p:nvSpPr>
        <p:spPr>
          <a:xfrm>
            <a:off x="848372" y="5758835"/>
            <a:ext cx="749241" cy="24622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0" dirty="0"/>
              <a:t>V1 Pod</a:t>
            </a:r>
            <a:endParaRPr kumimoji="1" lang="zh-CN" altLang="en-US" sz="1000" b="0" dirty="0"/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55A0B5B2-D61F-358B-0317-39057E7F4F98}"/>
              </a:ext>
            </a:extLst>
          </p:cNvPr>
          <p:cNvSpPr/>
          <p:nvPr/>
        </p:nvSpPr>
        <p:spPr>
          <a:xfrm>
            <a:off x="2941076" y="5758834"/>
            <a:ext cx="749240" cy="2462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0" dirty="0"/>
              <a:t>V2 Pod</a:t>
            </a:r>
            <a:endParaRPr kumimoji="1" lang="zh-CN" altLang="en-US" sz="1000" b="0" dirty="0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A84E45F9-C499-01EC-6D6B-211080578E17}"/>
              </a:ext>
            </a:extLst>
          </p:cNvPr>
          <p:cNvSpPr/>
          <p:nvPr/>
        </p:nvSpPr>
        <p:spPr>
          <a:xfrm>
            <a:off x="1041052" y="6182281"/>
            <a:ext cx="312907" cy="280576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b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BAF364B6-7571-ABCD-4F09-70E1B700A4D2}"/>
              </a:ext>
            </a:extLst>
          </p:cNvPr>
          <p:cNvSpPr/>
          <p:nvPr/>
        </p:nvSpPr>
        <p:spPr>
          <a:xfrm>
            <a:off x="2712641" y="6174281"/>
            <a:ext cx="312907" cy="2805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b="0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831E98A6-494E-EAD2-227A-4475312D46F0}"/>
              </a:ext>
            </a:extLst>
          </p:cNvPr>
          <p:cNvSpPr/>
          <p:nvPr/>
        </p:nvSpPr>
        <p:spPr>
          <a:xfrm>
            <a:off x="3165528" y="6174281"/>
            <a:ext cx="312907" cy="2805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b="0"/>
          </a:p>
        </p:txBody>
      </p:sp>
      <p:cxnSp>
        <p:nvCxnSpPr>
          <p:cNvPr id="49" name="直线连接符 48">
            <a:extLst>
              <a:ext uri="{FF2B5EF4-FFF2-40B4-BE49-F238E27FC236}">
                <a16:creationId xmlns:a16="http://schemas.microsoft.com/office/drawing/2014/main" id="{9B0C12A0-A8FE-1642-7154-C37F52F0962A}"/>
              </a:ext>
            </a:extLst>
          </p:cNvPr>
          <p:cNvCxnSpPr>
            <a:stCxn id="42" idx="1"/>
            <a:endCxn id="42" idx="5"/>
          </p:cNvCxnSpPr>
          <p:nvPr/>
        </p:nvCxnSpPr>
        <p:spPr>
          <a:xfrm>
            <a:off x="1086876" y="6223370"/>
            <a:ext cx="221259" cy="1983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连接符 49">
            <a:extLst>
              <a:ext uri="{FF2B5EF4-FFF2-40B4-BE49-F238E27FC236}">
                <a16:creationId xmlns:a16="http://schemas.microsoft.com/office/drawing/2014/main" id="{47E77FD9-98D1-DD81-2046-32CA45D43B24}"/>
              </a:ext>
            </a:extLst>
          </p:cNvPr>
          <p:cNvCxnSpPr>
            <a:stCxn id="42" idx="7"/>
            <a:endCxn id="42" idx="3"/>
          </p:cNvCxnSpPr>
          <p:nvPr/>
        </p:nvCxnSpPr>
        <p:spPr>
          <a:xfrm flipH="1">
            <a:off x="1086876" y="6223370"/>
            <a:ext cx="221259" cy="1983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>
            <a:extLst>
              <a:ext uri="{FF2B5EF4-FFF2-40B4-BE49-F238E27FC236}">
                <a16:creationId xmlns:a16="http://schemas.microsoft.com/office/drawing/2014/main" id="{46843D46-358D-8EE0-6E4F-30C989330492}"/>
              </a:ext>
            </a:extLst>
          </p:cNvPr>
          <p:cNvSpPr/>
          <p:nvPr/>
        </p:nvSpPr>
        <p:spPr>
          <a:xfrm>
            <a:off x="1509024" y="6173857"/>
            <a:ext cx="312907" cy="280576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b="0"/>
          </a:p>
        </p:txBody>
      </p: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01898B15-3B8F-153C-DC4B-936407469EE1}"/>
              </a:ext>
            </a:extLst>
          </p:cNvPr>
          <p:cNvCxnSpPr>
            <a:stCxn id="51" idx="1"/>
            <a:endCxn id="51" idx="5"/>
          </p:cNvCxnSpPr>
          <p:nvPr/>
        </p:nvCxnSpPr>
        <p:spPr>
          <a:xfrm>
            <a:off x="1554848" y="6214946"/>
            <a:ext cx="221259" cy="1983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连接符 52">
            <a:extLst>
              <a:ext uri="{FF2B5EF4-FFF2-40B4-BE49-F238E27FC236}">
                <a16:creationId xmlns:a16="http://schemas.microsoft.com/office/drawing/2014/main" id="{4DBA814C-B974-D6D8-9FE6-72359151769F}"/>
              </a:ext>
            </a:extLst>
          </p:cNvPr>
          <p:cNvCxnSpPr>
            <a:stCxn id="51" idx="7"/>
            <a:endCxn id="51" idx="3"/>
          </p:cNvCxnSpPr>
          <p:nvPr/>
        </p:nvCxnSpPr>
        <p:spPr>
          <a:xfrm flipH="1">
            <a:off x="1554848" y="6214946"/>
            <a:ext cx="221259" cy="1983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>
            <a:extLst>
              <a:ext uri="{FF2B5EF4-FFF2-40B4-BE49-F238E27FC236}">
                <a16:creationId xmlns:a16="http://schemas.microsoft.com/office/drawing/2014/main" id="{09506525-65F1-F298-F51C-6B8573D72E28}"/>
              </a:ext>
            </a:extLst>
          </p:cNvPr>
          <p:cNvSpPr/>
          <p:nvPr/>
        </p:nvSpPr>
        <p:spPr>
          <a:xfrm>
            <a:off x="3618415" y="6174281"/>
            <a:ext cx="312907" cy="28057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b="0"/>
          </a:p>
        </p:txBody>
      </p: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15253888-020E-F9A9-9956-D4E888D11BA3}"/>
              </a:ext>
            </a:extLst>
          </p:cNvPr>
          <p:cNvCxnSpPr>
            <a:stCxn id="37" idx="2"/>
            <a:endCxn id="38" idx="0"/>
          </p:cNvCxnSpPr>
          <p:nvPr/>
        </p:nvCxnSpPr>
        <p:spPr>
          <a:xfrm flipH="1">
            <a:off x="2246069" y="4625320"/>
            <a:ext cx="1" cy="363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肘形连接符 65">
            <a:extLst>
              <a:ext uri="{FF2B5EF4-FFF2-40B4-BE49-F238E27FC236}">
                <a16:creationId xmlns:a16="http://schemas.microsoft.com/office/drawing/2014/main" id="{DE908F62-8973-68FA-97FE-489893BDDD28}"/>
              </a:ext>
            </a:extLst>
          </p:cNvPr>
          <p:cNvCxnSpPr>
            <a:stCxn id="38" idx="2"/>
            <a:endCxn id="40" idx="0"/>
          </p:cNvCxnSpPr>
          <p:nvPr/>
        </p:nvCxnSpPr>
        <p:spPr>
          <a:xfrm rot="5400000">
            <a:off x="1536421" y="5049187"/>
            <a:ext cx="396220" cy="1023076"/>
          </a:xfrm>
          <a:prstGeom prst="bentConnector3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肘形连接符 67">
            <a:extLst>
              <a:ext uri="{FF2B5EF4-FFF2-40B4-BE49-F238E27FC236}">
                <a16:creationId xmlns:a16="http://schemas.microsoft.com/office/drawing/2014/main" id="{170A0B18-01B6-0851-DBC5-06C889D5F3DC}"/>
              </a:ext>
            </a:extLst>
          </p:cNvPr>
          <p:cNvCxnSpPr>
            <a:stCxn id="38" idx="2"/>
            <a:endCxn id="41" idx="0"/>
          </p:cNvCxnSpPr>
          <p:nvPr/>
        </p:nvCxnSpPr>
        <p:spPr>
          <a:xfrm rot="16200000" flipH="1">
            <a:off x="2582773" y="5025910"/>
            <a:ext cx="396219" cy="1069627"/>
          </a:xfrm>
          <a:prstGeom prst="bent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>
            <a:extLst>
              <a:ext uri="{FF2B5EF4-FFF2-40B4-BE49-F238E27FC236}">
                <a16:creationId xmlns:a16="http://schemas.microsoft.com/office/drawing/2014/main" id="{5AC4E959-3A62-B2B1-FE01-67D80F42AAC3}"/>
              </a:ext>
            </a:extLst>
          </p:cNvPr>
          <p:cNvSpPr/>
          <p:nvPr/>
        </p:nvSpPr>
        <p:spPr>
          <a:xfrm>
            <a:off x="6658986" y="4018130"/>
            <a:ext cx="2513759" cy="6071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Ingress/Gateway API Configuration</a:t>
            </a:r>
          </a:p>
          <a:p>
            <a:pPr algn="ctr">
              <a:lnSpc>
                <a:spcPct val="150000"/>
              </a:lnSpc>
            </a:pPr>
            <a:r>
              <a:rPr kumimoji="1"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Header/Weight/</a:t>
            </a:r>
            <a:r>
              <a:rPr kumimoji="1" lang="en-US" altLang="zh-CN" sz="1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BackendRefs</a:t>
            </a:r>
            <a:endParaRPr kumimoji="1" lang="en-US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4A3BC7AD-13A5-5D67-07ED-989E44408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502" y="2286541"/>
            <a:ext cx="2268723" cy="2338779"/>
          </a:xfrm>
          <a:prstGeom prst="rect">
            <a:avLst/>
          </a:prstGeom>
        </p:spPr>
      </p:pic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4A384C2A-918A-E3EA-7DB1-00983597BCBA}"/>
              </a:ext>
            </a:extLst>
          </p:cNvPr>
          <p:cNvCxnSpPr>
            <a:stCxn id="69" idx="3"/>
          </p:cNvCxnSpPr>
          <p:nvPr/>
        </p:nvCxnSpPr>
        <p:spPr>
          <a:xfrm>
            <a:off x="9172745" y="4321725"/>
            <a:ext cx="3997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>
            <a:extLst>
              <a:ext uri="{FF2B5EF4-FFF2-40B4-BE49-F238E27FC236}">
                <a16:creationId xmlns:a16="http://schemas.microsoft.com/office/drawing/2014/main" id="{860E6C05-5564-81A6-4AE1-A54E0722DCA5}"/>
              </a:ext>
            </a:extLst>
          </p:cNvPr>
          <p:cNvSpPr/>
          <p:nvPr/>
        </p:nvSpPr>
        <p:spPr>
          <a:xfrm>
            <a:off x="7036453" y="4984430"/>
            <a:ext cx="1758824" cy="3741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0" dirty="0"/>
              <a:t>Network Controller</a:t>
            </a:r>
            <a:endParaRPr kumimoji="1" lang="zh-CN" altLang="en-US" sz="1000" b="0" dirty="0"/>
          </a:p>
        </p:txBody>
      </p:sp>
      <p:sp>
        <p:nvSpPr>
          <p:cNvPr id="77" name="圆角矩形 76">
            <a:extLst>
              <a:ext uri="{FF2B5EF4-FFF2-40B4-BE49-F238E27FC236}">
                <a16:creationId xmlns:a16="http://schemas.microsoft.com/office/drawing/2014/main" id="{73CBFBD8-872B-381D-DD12-C2739ED4D694}"/>
              </a:ext>
            </a:extLst>
          </p:cNvPr>
          <p:cNvSpPr/>
          <p:nvPr/>
        </p:nvSpPr>
        <p:spPr>
          <a:xfrm>
            <a:off x="6487172" y="5777099"/>
            <a:ext cx="812097" cy="30359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Service</a:t>
            </a:r>
            <a:endParaRPr kumimoji="1" lang="zh-CN" altLang="en-US" sz="1000" b="0" dirty="0"/>
          </a:p>
        </p:txBody>
      </p:sp>
      <p:sp>
        <p:nvSpPr>
          <p:cNvPr id="78" name="圆角矩形 77">
            <a:extLst>
              <a:ext uri="{FF2B5EF4-FFF2-40B4-BE49-F238E27FC236}">
                <a16:creationId xmlns:a16="http://schemas.microsoft.com/office/drawing/2014/main" id="{B9E99F0D-70D7-2A03-919C-12CEA8EA3DD1}"/>
              </a:ext>
            </a:extLst>
          </p:cNvPr>
          <p:cNvSpPr/>
          <p:nvPr/>
        </p:nvSpPr>
        <p:spPr>
          <a:xfrm>
            <a:off x="8579875" y="5777098"/>
            <a:ext cx="812097" cy="30359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Canary Service</a:t>
            </a:r>
            <a:endParaRPr kumimoji="1" lang="zh-CN" altLang="en-US" sz="1000" b="0" dirty="0"/>
          </a:p>
        </p:txBody>
      </p:sp>
      <p:cxnSp>
        <p:nvCxnSpPr>
          <p:cNvPr id="79" name="肘形连接符 78">
            <a:extLst>
              <a:ext uri="{FF2B5EF4-FFF2-40B4-BE49-F238E27FC236}">
                <a16:creationId xmlns:a16="http://schemas.microsoft.com/office/drawing/2014/main" id="{1F30399F-A844-0A0E-6FB4-C8DE69FE1C06}"/>
              </a:ext>
            </a:extLst>
          </p:cNvPr>
          <p:cNvCxnSpPr>
            <a:cxnSpLocks/>
            <a:stCxn id="76" idx="2"/>
            <a:endCxn id="77" idx="0"/>
          </p:cNvCxnSpPr>
          <p:nvPr/>
        </p:nvCxnSpPr>
        <p:spPr>
          <a:xfrm rot="5400000">
            <a:off x="7195291" y="5056525"/>
            <a:ext cx="418504" cy="1022644"/>
          </a:xfrm>
          <a:prstGeom prst="bentConnector3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肘形连接符 79">
            <a:extLst>
              <a:ext uri="{FF2B5EF4-FFF2-40B4-BE49-F238E27FC236}">
                <a16:creationId xmlns:a16="http://schemas.microsoft.com/office/drawing/2014/main" id="{D320642B-3954-CEC0-8DD0-9516DA01A2B8}"/>
              </a:ext>
            </a:extLst>
          </p:cNvPr>
          <p:cNvCxnSpPr>
            <a:cxnSpLocks/>
            <a:stCxn id="76" idx="2"/>
            <a:endCxn id="78" idx="0"/>
          </p:cNvCxnSpPr>
          <p:nvPr/>
        </p:nvCxnSpPr>
        <p:spPr>
          <a:xfrm rot="16200000" flipH="1">
            <a:off x="8241643" y="5032816"/>
            <a:ext cx="418503" cy="1070059"/>
          </a:xfrm>
          <a:prstGeom prst="bent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左右箭头 85">
            <a:extLst>
              <a:ext uri="{FF2B5EF4-FFF2-40B4-BE49-F238E27FC236}">
                <a16:creationId xmlns:a16="http://schemas.microsoft.com/office/drawing/2014/main" id="{132F6179-04E1-D0F5-BBE4-D11E5E10ABC6}"/>
              </a:ext>
            </a:extLst>
          </p:cNvPr>
          <p:cNvSpPr/>
          <p:nvPr/>
        </p:nvSpPr>
        <p:spPr>
          <a:xfrm>
            <a:off x="3826450" y="4066002"/>
            <a:ext cx="2513753" cy="607189"/>
          </a:xfrm>
          <a:prstGeom prst="left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5" name="图片 5" descr="thinking.png">
            <a:extLst>
              <a:ext uri="{FF2B5EF4-FFF2-40B4-BE49-F238E27FC236}">
                <a16:creationId xmlns:a16="http://schemas.microsoft.com/office/drawing/2014/main" id="{81A29EE4-DD91-FB1C-9C97-2038E064C1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37928" y="3826281"/>
            <a:ext cx="1290801" cy="1134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8" name="文本框 87">
            <a:extLst>
              <a:ext uri="{FF2B5EF4-FFF2-40B4-BE49-F238E27FC236}">
                <a16:creationId xmlns:a16="http://schemas.microsoft.com/office/drawing/2014/main" id="{CFE2C305-62D7-171C-62B6-FF1E2450BB9E}"/>
              </a:ext>
            </a:extLst>
          </p:cNvPr>
          <p:cNvSpPr txBox="1"/>
          <p:nvPr/>
        </p:nvSpPr>
        <p:spPr>
          <a:xfrm>
            <a:off x="4105730" y="5119914"/>
            <a:ext cx="19551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Who </a:t>
            </a:r>
            <a:r>
              <a:rPr lang="en-US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oordinate?</a:t>
            </a:r>
          </a:p>
        </p:txBody>
      </p:sp>
      <p:cxnSp>
        <p:nvCxnSpPr>
          <p:cNvPr id="90" name="肘形连接符 89">
            <a:extLst>
              <a:ext uri="{FF2B5EF4-FFF2-40B4-BE49-F238E27FC236}">
                <a16:creationId xmlns:a16="http://schemas.microsoft.com/office/drawing/2014/main" id="{B254C6BC-8089-B18D-4944-87F0BB8D1860}"/>
              </a:ext>
            </a:extLst>
          </p:cNvPr>
          <p:cNvCxnSpPr>
            <a:stCxn id="77" idx="2"/>
            <a:endCxn id="42" idx="4"/>
          </p:cNvCxnSpPr>
          <p:nvPr/>
        </p:nvCxnSpPr>
        <p:spPr>
          <a:xfrm rot="5400000">
            <a:off x="3854281" y="3423917"/>
            <a:ext cx="382166" cy="5695715"/>
          </a:xfrm>
          <a:prstGeom prst="bentConnector3">
            <a:avLst>
              <a:gd name="adj1" fmla="val 184150"/>
            </a:avLst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肘形连接符 92">
            <a:extLst>
              <a:ext uri="{FF2B5EF4-FFF2-40B4-BE49-F238E27FC236}">
                <a16:creationId xmlns:a16="http://schemas.microsoft.com/office/drawing/2014/main" id="{C10C249D-626A-6EA1-FDB2-E2AA85DC4043}"/>
              </a:ext>
            </a:extLst>
          </p:cNvPr>
          <p:cNvCxnSpPr>
            <a:stCxn id="78" idx="2"/>
            <a:endCxn id="44" idx="4"/>
          </p:cNvCxnSpPr>
          <p:nvPr/>
        </p:nvCxnSpPr>
        <p:spPr>
          <a:xfrm rot="5400000">
            <a:off x="5966870" y="3435803"/>
            <a:ext cx="374166" cy="5663942"/>
          </a:xfrm>
          <a:prstGeom prst="bentConnector3">
            <a:avLst>
              <a:gd name="adj1" fmla="val 130029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95">
            <a:extLst>
              <a:ext uri="{FF2B5EF4-FFF2-40B4-BE49-F238E27FC236}">
                <a16:creationId xmlns:a16="http://schemas.microsoft.com/office/drawing/2014/main" id="{FA563D50-B4B0-F8D5-99CE-B56D13CEAF9D}"/>
              </a:ext>
            </a:extLst>
          </p:cNvPr>
          <p:cNvSpPr txBox="1"/>
          <p:nvPr/>
        </p:nvSpPr>
        <p:spPr>
          <a:xfrm>
            <a:off x="3982717" y="6290982"/>
            <a:ext cx="20217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Weight: 30% -&gt; 50% -&gt; 100%</a:t>
            </a:r>
            <a:endParaRPr kumimoji="1" lang="zh-CN" altLang="en-US" sz="1000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7C7D97A2-E0FA-12A5-4E21-45E02BD635B1}"/>
              </a:ext>
            </a:extLst>
          </p:cNvPr>
          <p:cNvSpPr txBox="1"/>
          <p:nvPr/>
        </p:nvSpPr>
        <p:spPr>
          <a:xfrm>
            <a:off x="1444671" y="6538493"/>
            <a:ext cx="18710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Weight: 70% -&gt; 50% -&gt; 0%</a:t>
            </a:r>
            <a:endParaRPr kumimoji="1" lang="zh-CN" altLang="en-US" sz="10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33BC0244-12F0-4444-12EC-F555ABAB470D}"/>
              </a:ext>
            </a:extLst>
          </p:cNvPr>
          <p:cNvSpPr txBox="1"/>
          <p:nvPr/>
        </p:nvSpPr>
        <p:spPr>
          <a:xfrm>
            <a:off x="1625542" y="1079429"/>
            <a:ext cx="9056822" cy="878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defTabSz="58674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Implementing </a:t>
            </a:r>
            <a:r>
              <a:rPr lang="en-US" altLang="zh-CN" sz="1800" dirty="0"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Progressive Delivery </a:t>
            </a:r>
            <a:r>
              <a:rPr kumimoji="0" lang="en-US" altLang="zh-CN" sz="1800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in K8S is a very complex process that involves multiple components, configuration modifications, coordination</a:t>
            </a:r>
            <a:endParaRPr lang="en-US" altLang="zh-CN" sz="18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83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F84D4D"/>
      </a:accent1>
      <a:accent2>
        <a:srgbClr val="FF6B42"/>
      </a:accent2>
      <a:accent3>
        <a:srgbClr val="5BA3EB"/>
      </a:accent3>
      <a:accent4>
        <a:srgbClr val="06BB9A"/>
      </a:accent4>
      <a:accent5>
        <a:srgbClr val="8E7EF0"/>
      </a:accent5>
      <a:accent6>
        <a:srgbClr val="F4B919"/>
      </a:accent6>
      <a:hlink>
        <a:srgbClr val="4472C4"/>
      </a:hlink>
      <a:folHlink>
        <a:srgbClr val="BFBFB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29406</TotalTime>
  <Words>1410</Words>
  <Application>Microsoft Macintosh PowerPoint</Application>
  <PresentationFormat>Widescreen</PresentationFormat>
  <Paragraphs>323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Clarity City</vt:lpstr>
      <vt:lpstr>DengXian</vt:lpstr>
      <vt:lpstr>inherit</vt:lpstr>
      <vt:lpstr>Microsoft YaHei</vt:lpstr>
      <vt:lpstr>Arial</vt:lpstr>
      <vt:lpstr>Calibri</vt:lpstr>
      <vt:lpstr>Calibri Light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Contini</dc:creator>
  <cp:lastModifiedBy>zhang zhen</cp:lastModifiedBy>
  <cp:revision>114</cp:revision>
  <dcterms:created xsi:type="dcterms:W3CDTF">2019-07-29T21:37:05Z</dcterms:created>
  <dcterms:modified xsi:type="dcterms:W3CDTF">2023-09-26T09:41:57Z</dcterms:modified>
</cp:coreProperties>
</file>